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handoutMasterIdLst>
    <p:handoutMasterId r:id="rId33"/>
  </p:handoutMasterIdLst>
  <p:sldIdLst>
    <p:sldId id="456" r:id="rId5"/>
    <p:sldId id="465" r:id="rId6"/>
    <p:sldId id="466" r:id="rId7"/>
    <p:sldId id="467" r:id="rId8"/>
    <p:sldId id="486" r:id="rId9"/>
    <p:sldId id="469" r:id="rId10"/>
    <p:sldId id="489" r:id="rId11"/>
    <p:sldId id="490" r:id="rId12"/>
    <p:sldId id="471" r:id="rId13"/>
    <p:sldId id="473" r:id="rId14"/>
    <p:sldId id="492" r:id="rId15"/>
    <p:sldId id="474" r:id="rId16"/>
    <p:sldId id="475" r:id="rId17"/>
    <p:sldId id="484" r:id="rId18"/>
    <p:sldId id="476" r:id="rId19"/>
    <p:sldId id="481" r:id="rId20"/>
    <p:sldId id="477" r:id="rId21"/>
    <p:sldId id="478" r:id="rId22"/>
    <p:sldId id="494" r:id="rId23"/>
    <p:sldId id="488" r:id="rId24"/>
    <p:sldId id="479" r:id="rId25"/>
    <p:sldId id="493" r:id="rId26"/>
    <p:sldId id="480" r:id="rId27"/>
    <p:sldId id="487" r:id="rId28"/>
    <p:sldId id="483" r:id="rId29"/>
    <p:sldId id="485" r:id="rId30"/>
    <p:sldId id="396" r:id="rId31"/>
  </p:sldIdLst>
  <p:sldSz cx="9144000" cy="5143500" type="screen16x9"/>
  <p:notesSz cx="7023100" cy="93091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D792A7-6404-9145-9DA1-19B658F1CBB5}">
          <p14:sldIdLst>
            <p14:sldId id="456"/>
            <p14:sldId id="465"/>
            <p14:sldId id="466"/>
            <p14:sldId id="467"/>
            <p14:sldId id="486"/>
            <p14:sldId id="469"/>
            <p14:sldId id="489"/>
            <p14:sldId id="490"/>
            <p14:sldId id="471"/>
            <p14:sldId id="473"/>
            <p14:sldId id="492"/>
            <p14:sldId id="474"/>
            <p14:sldId id="475"/>
            <p14:sldId id="484"/>
            <p14:sldId id="476"/>
            <p14:sldId id="481"/>
            <p14:sldId id="477"/>
            <p14:sldId id="478"/>
            <p14:sldId id="494"/>
            <p14:sldId id="488"/>
            <p14:sldId id="479"/>
            <p14:sldId id="493"/>
            <p14:sldId id="480"/>
            <p14:sldId id="487"/>
            <p14:sldId id="483"/>
            <p14:sldId id="485"/>
            <p14:sldId id="396"/>
          </p14:sldIdLst>
        </p14:section>
      </p14:sectionLst>
    </p:ext>
    <p:ext uri="{EFAFB233-063F-42B5-8137-9DF3F51BA10A}">
      <p15:sldGuideLst xmlns:p15="http://schemas.microsoft.com/office/powerpoint/2012/main">
        <p15:guide id="1" orient="horz" pos="2052" userDrawn="1">
          <p15:clr>
            <a:srgbClr val="A4A3A4"/>
          </p15:clr>
        </p15:guide>
        <p15:guide id="4" orient="horz" pos="180" userDrawn="1">
          <p15:clr>
            <a:srgbClr val="A4A3A4"/>
          </p15:clr>
        </p15:guide>
        <p15:guide id="5" pos="432"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 Brodie" initials="SB" lastIdx="1" clrIdx="0"/>
  <p:cmAuthor id="1" name="Parkhouse, Caroline" initials="PC" lastIdx="1" clrIdx="1">
    <p:extLst>
      <p:ext uri="{19B8F6BF-5375-455C-9EA6-DF929625EA0E}">
        <p15:presenceInfo xmlns:p15="http://schemas.microsoft.com/office/powerpoint/2012/main" userId="S-1-5-21-329068152-1592454029-682003330-143278" providerId="AD"/>
      </p:ext>
    </p:extLst>
  </p:cmAuthor>
  <p:cmAuthor id="2" name="Microsoft Office User" initials="MOU" lastIdx="18"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B"/>
    <a:srgbClr val="F2F2F9"/>
    <a:srgbClr val="FAFAFF"/>
    <a:srgbClr val="FAF8F9"/>
    <a:srgbClr val="D9D9D9"/>
    <a:srgbClr val="D92231"/>
    <a:srgbClr val="6C6C6C"/>
    <a:srgbClr val="E67600"/>
    <a:srgbClr val="FD9F13"/>
    <a:srgbClr val="2895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7" autoAdjust="0"/>
    <p:restoredTop sz="87283" autoAdjust="0"/>
  </p:normalViewPr>
  <p:slideViewPr>
    <p:cSldViewPr snapToGrid="0" showGuides="1">
      <p:cViewPr varScale="1">
        <p:scale>
          <a:sx n="96" d="100"/>
          <a:sy n="96" d="100"/>
        </p:scale>
        <p:origin x="1142" y="72"/>
      </p:cViewPr>
      <p:guideLst>
        <p:guide orient="horz" pos="2052"/>
        <p:guide orient="horz" pos="180"/>
        <p:guide pos="432"/>
      </p:guideLst>
    </p:cSldViewPr>
  </p:slideViewPr>
  <p:outlineViewPr>
    <p:cViewPr>
      <p:scale>
        <a:sx n="33" d="100"/>
        <a:sy n="33" d="100"/>
      </p:scale>
      <p:origin x="0" y="-624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3180"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435D837F-5992-44B3-A40C-CEA10232EAC8}" type="datetimeFigureOut">
              <a:rPr lang="en-GB" smtClean="0"/>
              <a:t>01/09/2022</a:t>
            </a:fld>
            <a:endParaRPr lang="en-GB"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3D41F044-CAF0-433D-8D5A-E9F04E0AA5FB}" type="slidenum">
              <a:rPr lang="en-GB" smtClean="0"/>
              <a:t>‹#›</a:t>
            </a:fld>
            <a:endParaRPr lang="en-GB" dirty="0"/>
          </a:p>
        </p:txBody>
      </p:sp>
    </p:spTree>
    <p:extLst>
      <p:ext uri="{BB962C8B-B14F-4D97-AF65-F5344CB8AC3E}">
        <p14:creationId xmlns:p14="http://schemas.microsoft.com/office/powerpoint/2010/main" val="1102741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9138" y="334070"/>
            <a:ext cx="5584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3646438"/>
            <a:ext cx="5619750" cy="525658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14390918-D121-E64F-A459-C3E5964A4A6D}" type="slidenum">
              <a:rPr lang="en-US" smtClean="0"/>
              <a:pPr/>
              <a:t>‹#›</a:t>
            </a:fld>
            <a:endParaRPr lang="en-US" dirty="0"/>
          </a:p>
        </p:txBody>
      </p:sp>
    </p:spTree>
    <p:extLst>
      <p:ext uri="{BB962C8B-B14F-4D97-AF65-F5344CB8AC3E}">
        <p14:creationId xmlns:p14="http://schemas.microsoft.com/office/powerpoint/2010/main" val="55599665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ws.amazing.com/securit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r>
              <a:rPr lang="en-GB" dirty="0"/>
              <a:t>Welcome and thank you for your time and allowing me to present our new Content Management platform, DocuShare Go.</a:t>
            </a:r>
          </a:p>
          <a:p>
            <a:r>
              <a:rPr lang="en-GB" dirty="0"/>
              <a:t>Over the next 20 minutes or so, I’ll cover what this means for your business, employees and your customers, as well as key strengths of this new platform. </a:t>
            </a:r>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1</a:t>
            </a:fld>
            <a:endParaRPr lang="en-US" dirty="0"/>
          </a:p>
        </p:txBody>
      </p:sp>
    </p:spTree>
    <p:extLst>
      <p:ext uri="{BB962C8B-B14F-4D97-AF65-F5344CB8AC3E}">
        <p14:creationId xmlns:p14="http://schemas.microsoft.com/office/powerpoint/2010/main" val="381593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90000"/>
              </a:lnSpc>
              <a:spcBef>
                <a:spcPts val="750"/>
              </a:spcBef>
              <a:spcAft>
                <a:spcPts val="0"/>
              </a:spcAft>
              <a:buClr>
                <a:schemeClr val="dk1"/>
              </a:buClr>
              <a:buSzPts val="1400"/>
              <a:buFont typeface="Arial"/>
              <a:buNone/>
            </a:pPr>
            <a:r>
              <a:rPr lang="en-GB" dirty="0"/>
              <a:t>Organization of files is key, but we all organize in our own way and that’s why DocuShare Go allows users to easily create a folder structure that suits them.</a:t>
            </a:r>
          </a:p>
          <a:p>
            <a:pPr marL="0" lvl="0" indent="0" algn="l" rtl="0">
              <a:lnSpc>
                <a:spcPct val="90000"/>
              </a:lnSpc>
              <a:spcBef>
                <a:spcPts val="750"/>
              </a:spcBef>
              <a:spcAft>
                <a:spcPts val="0"/>
              </a:spcAft>
              <a:buClr>
                <a:schemeClr val="dk1"/>
              </a:buClr>
              <a:buSzPts val="1400"/>
              <a:buFont typeface="Arial"/>
              <a:buNone/>
            </a:pPr>
            <a:r>
              <a:rPr lang="en-GB" dirty="0"/>
              <a:t>Folder creation is as simple as clicking the ‘add folder’ icon then naming it accordingly, just like a PC.</a:t>
            </a:r>
          </a:p>
          <a:p>
            <a:pPr marL="0" lvl="0" indent="0" algn="l" rtl="0">
              <a:lnSpc>
                <a:spcPct val="90000"/>
              </a:lnSpc>
              <a:spcBef>
                <a:spcPts val="750"/>
              </a:spcBef>
              <a:spcAft>
                <a:spcPts val="0"/>
              </a:spcAft>
              <a:buClr>
                <a:schemeClr val="dk1"/>
              </a:buClr>
              <a:buSzPts val="1400"/>
              <a:buFont typeface="Arial"/>
              <a:buNone/>
            </a:pPr>
            <a:endParaRPr lang="en-GB" dirty="0"/>
          </a:p>
          <a:p>
            <a:pPr marL="0" lvl="0" indent="0" algn="l" rtl="0">
              <a:lnSpc>
                <a:spcPct val="90000"/>
              </a:lnSpc>
              <a:spcBef>
                <a:spcPts val="750"/>
              </a:spcBef>
              <a:spcAft>
                <a:spcPts val="0"/>
              </a:spcAft>
              <a:buClr>
                <a:schemeClr val="dk1"/>
              </a:buClr>
              <a:buSzPts val="1400"/>
              <a:buFont typeface="Arial"/>
              <a:buNone/>
            </a:pPr>
            <a:r>
              <a:rPr lang="en-GB" dirty="0"/>
              <a:t>Getting files into folders is drag and drop simple, whether you add an individual file or transfer a whole folder full of files, Go makes it fast and painless.</a:t>
            </a:r>
          </a:p>
          <a:p>
            <a:pPr marL="0" lvl="0" indent="0" algn="l" rtl="0">
              <a:lnSpc>
                <a:spcPct val="90000"/>
              </a:lnSpc>
              <a:spcBef>
                <a:spcPts val="750"/>
              </a:spcBef>
              <a:spcAft>
                <a:spcPts val="0"/>
              </a:spcAft>
              <a:buClr>
                <a:schemeClr val="dk1"/>
              </a:buClr>
              <a:buSzPts val="1400"/>
              <a:buFont typeface="Arial"/>
              <a:buNone/>
            </a:pPr>
            <a:r>
              <a:rPr lang="en-GB" dirty="0"/>
              <a:t>Users can also upload files from their mobile device and even go directly from their ConnectKey enabled MFP via the DocuShare Go ConnectKey app, both avoiding the need to send files to their email before uploading to the site.</a:t>
            </a:r>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10</a:t>
            </a:fld>
            <a:endParaRPr lang="en-US" dirty="0"/>
          </a:p>
        </p:txBody>
      </p:sp>
    </p:spTree>
    <p:extLst>
      <p:ext uri="{BB962C8B-B14F-4D97-AF65-F5344CB8AC3E}">
        <p14:creationId xmlns:p14="http://schemas.microsoft.com/office/powerpoint/2010/main" val="2742292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900"/>
              <a:buFont typeface="Arial"/>
              <a:buNone/>
            </a:pPr>
            <a:r>
              <a:rPr lang="en-GB" sz="800" dirty="0">
                <a:solidFill>
                  <a:srgbClr val="000000"/>
                </a:solidFill>
              </a:rPr>
              <a:t>A key capability of DocuShare Go is for users to find files in the shortest possible time, although careful organization can help, when folders expand with many files, locating the exact one becomes time consuming.</a:t>
            </a:r>
          </a:p>
          <a:p>
            <a:pPr marL="0" marR="0" lvl="0" indent="0" algn="l" rtl="0">
              <a:lnSpc>
                <a:spcPct val="100000"/>
              </a:lnSpc>
              <a:spcBef>
                <a:spcPts val="0"/>
              </a:spcBef>
              <a:spcAft>
                <a:spcPts val="0"/>
              </a:spcAft>
              <a:buClr>
                <a:schemeClr val="dk1"/>
              </a:buClr>
              <a:buSzPts val="900"/>
              <a:buFont typeface="Arial"/>
              <a:buNone/>
            </a:pPr>
            <a:r>
              <a:rPr lang="en-GB" sz="800" dirty="0">
                <a:solidFill>
                  <a:srgbClr val="000000"/>
                </a:solidFill>
              </a:rPr>
              <a:t>Go offers two search options, basic and advance.</a:t>
            </a:r>
          </a:p>
          <a:p>
            <a:pPr marL="0" marR="0" lvl="0" indent="0" algn="l" rtl="0">
              <a:lnSpc>
                <a:spcPct val="100000"/>
              </a:lnSpc>
              <a:spcBef>
                <a:spcPts val="0"/>
              </a:spcBef>
              <a:spcAft>
                <a:spcPts val="0"/>
              </a:spcAft>
              <a:buClr>
                <a:schemeClr val="dk1"/>
              </a:buClr>
              <a:buSzPts val="900"/>
              <a:buFont typeface="Arial"/>
              <a:buNone/>
            </a:pPr>
            <a:r>
              <a:rPr lang="en-GB" sz="800" dirty="0">
                <a:solidFill>
                  <a:srgbClr val="000000"/>
                </a:solidFill>
              </a:rPr>
              <a:t>Basic search can be accessed from the top search bar, users simply type in a key word then Go will return all files containing that word, you can then filter if needed.</a:t>
            </a:r>
          </a:p>
          <a:p>
            <a:pPr marL="0" marR="0" lvl="0" indent="0" algn="l" rtl="0">
              <a:lnSpc>
                <a:spcPct val="100000"/>
              </a:lnSpc>
              <a:spcBef>
                <a:spcPts val="0"/>
              </a:spcBef>
              <a:spcAft>
                <a:spcPts val="0"/>
              </a:spcAft>
              <a:buClr>
                <a:schemeClr val="dk1"/>
              </a:buClr>
              <a:buSzPts val="900"/>
              <a:buFont typeface="Arial"/>
              <a:buNone/>
            </a:pPr>
            <a:r>
              <a:rPr lang="en-GB" sz="800" dirty="0">
                <a:solidFill>
                  <a:srgbClr val="000000"/>
                </a:solidFill>
              </a:rPr>
              <a:t>Advanced search can be accessed via the advanced search icon found to the right of the basic search bar, users can now be more specific about the file they are trying to locate by entering any number of search terms or date range.</a:t>
            </a:r>
            <a:endParaRPr lang="en-US" sz="800" dirty="0">
              <a:solidFill>
                <a:srgbClr val="000000"/>
              </a:solidFill>
            </a:endParaRPr>
          </a:p>
        </p:txBody>
      </p:sp>
      <p:sp>
        <p:nvSpPr>
          <p:cNvPr id="4" name="Slide Number Placeholder 3"/>
          <p:cNvSpPr>
            <a:spLocks noGrp="1"/>
          </p:cNvSpPr>
          <p:nvPr>
            <p:ph type="sldNum" sz="quarter" idx="5"/>
          </p:nvPr>
        </p:nvSpPr>
        <p:spPr/>
        <p:txBody>
          <a:bodyPr/>
          <a:lstStyle/>
          <a:p>
            <a:fld id="{14390918-D121-E64F-A459-C3E5964A4A6D}" type="slidenum">
              <a:rPr lang="en-US" smtClean="0"/>
              <a:pPr/>
              <a:t>11</a:t>
            </a:fld>
            <a:endParaRPr lang="en-US" dirty="0"/>
          </a:p>
        </p:txBody>
      </p:sp>
    </p:spTree>
    <p:extLst>
      <p:ext uri="{BB962C8B-B14F-4D97-AF65-F5344CB8AC3E}">
        <p14:creationId xmlns:p14="http://schemas.microsoft.com/office/powerpoint/2010/main" val="3193496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dirty="0"/>
              <a:t>Another benefit of DocuShare Go is the ability to preview files or stream media content within the platform instead of downloading each file to your PC first. This not only helps to save time and network bandwidth, but also keeps the files centrally hosted versus scattered on individual PC’s.</a:t>
            </a:r>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12</a:t>
            </a:fld>
            <a:endParaRPr lang="en-US" dirty="0"/>
          </a:p>
        </p:txBody>
      </p:sp>
    </p:spTree>
    <p:extLst>
      <p:ext uri="{BB962C8B-B14F-4D97-AF65-F5344CB8AC3E}">
        <p14:creationId xmlns:p14="http://schemas.microsoft.com/office/powerpoint/2010/main" val="3704769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dirty="0"/>
              <a:t>Controlled document collaboration is key for any business to be successful, any failing could cause wrong or out of date versions being sent to customers, worst still, exposing businesses to compliance fines and more. </a:t>
            </a:r>
          </a:p>
          <a:p>
            <a:pPr marL="0" lvl="0" indent="0" algn="l" rtl="0">
              <a:lnSpc>
                <a:spcPct val="100000"/>
              </a:lnSpc>
              <a:spcBef>
                <a:spcPts val="0"/>
              </a:spcBef>
              <a:spcAft>
                <a:spcPts val="0"/>
              </a:spcAft>
              <a:buSzPts val="1400"/>
              <a:buNone/>
            </a:pPr>
            <a:r>
              <a:rPr lang="en-GB" dirty="0"/>
              <a:t>Go brings a new dimension to document collaboration by allowing users, individually or concurrently, to edit files within the platform, again avoiding the need to download and share through unsecure and uncontrolled means.</a:t>
            </a:r>
          </a:p>
          <a:p>
            <a:pPr marL="0" lvl="0" indent="0" algn="l" rtl="0">
              <a:lnSpc>
                <a:spcPct val="100000"/>
              </a:lnSpc>
              <a:spcBef>
                <a:spcPts val="0"/>
              </a:spcBef>
              <a:spcAft>
                <a:spcPts val="0"/>
              </a:spcAft>
              <a:buSzPts val="1400"/>
              <a:buNone/>
            </a:pPr>
            <a:r>
              <a:rPr lang="en-GB" dirty="0"/>
              <a:t>Fast co-editing mode automatically saves any edit when made, versioning control is also automatic, meaning anyone accessing the file will always see the latest even if another user is editing at the time.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Another advantage of editing within Go, businesses could decide not to have locally installed Office packages on their user PC’s, maybe helping to save a little on software licensing cost.</a:t>
            </a:r>
          </a:p>
        </p:txBody>
      </p:sp>
      <p:sp>
        <p:nvSpPr>
          <p:cNvPr id="4" name="Slide Number Placeholder 3"/>
          <p:cNvSpPr>
            <a:spLocks noGrp="1"/>
          </p:cNvSpPr>
          <p:nvPr>
            <p:ph type="sldNum" sz="quarter" idx="5"/>
          </p:nvPr>
        </p:nvSpPr>
        <p:spPr/>
        <p:txBody>
          <a:bodyPr/>
          <a:lstStyle/>
          <a:p>
            <a:fld id="{14390918-D121-E64F-A459-C3E5964A4A6D}" type="slidenum">
              <a:rPr lang="en-US" smtClean="0"/>
              <a:pPr/>
              <a:t>13</a:t>
            </a:fld>
            <a:endParaRPr lang="en-US" dirty="0"/>
          </a:p>
        </p:txBody>
      </p:sp>
    </p:spTree>
    <p:extLst>
      <p:ext uri="{BB962C8B-B14F-4D97-AF65-F5344CB8AC3E}">
        <p14:creationId xmlns:p14="http://schemas.microsoft.com/office/powerpoint/2010/main" val="2488147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900" b="0" dirty="0">
                <a:solidFill>
                  <a:schemeClr val="dk1"/>
                </a:solidFill>
              </a:rPr>
              <a:t>As mentioned previously, real-time document collaboration is available, however i</a:t>
            </a:r>
            <a:r>
              <a:rPr lang="en-US" sz="900" dirty="0">
                <a:solidFill>
                  <a:schemeClr val="dk1"/>
                </a:solidFill>
              </a:rPr>
              <a:t>n the event simultaneous changes are not desirable, collaboration can be switched to “strict” mode meaning users need to save their edits manually. In this instance, it’s recommended multiple users do not collaborate on the document at the same time.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You can also choose to lock or check out files, this prevents any other user from making changes to the file although they will still be able to view it.</a:t>
            </a:r>
          </a:p>
          <a:p>
            <a:pPr marL="0" lvl="0" indent="0" algn="l" rtl="0">
              <a:lnSpc>
                <a:spcPct val="100000"/>
              </a:lnSpc>
              <a:spcBef>
                <a:spcPts val="0"/>
              </a:spcBef>
              <a:spcAft>
                <a:spcPts val="0"/>
              </a:spcAft>
              <a:buSzPts val="1400"/>
              <a:buNone/>
            </a:pPr>
            <a:endParaRPr lang="en-US" dirty="0"/>
          </a:p>
          <a:p>
            <a:pPr marL="0" lvl="0" indent="0" algn="l" rtl="0">
              <a:lnSpc>
                <a:spcPct val="90000"/>
              </a:lnSpc>
              <a:spcBef>
                <a:spcPts val="0"/>
              </a:spcBef>
              <a:spcAft>
                <a:spcPts val="0"/>
              </a:spcAft>
              <a:buSzPts val="1400"/>
              <a:buNone/>
            </a:pPr>
            <a:r>
              <a:rPr lang="en-US" b="1" dirty="0">
                <a:solidFill>
                  <a:srgbClr val="000000"/>
                </a:solidFill>
              </a:rPr>
              <a:t>Lock/unlock</a:t>
            </a:r>
          </a:p>
          <a:p>
            <a:pPr marL="457200" lvl="0" indent="-285750" algn="l" rtl="0">
              <a:lnSpc>
                <a:spcPct val="90000"/>
              </a:lnSpc>
              <a:spcBef>
                <a:spcPts val="0"/>
              </a:spcBef>
              <a:spcAft>
                <a:spcPts val="0"/>
              </a:spcAft>
              <a:buSzPts val="900"/>
              <a:buChar char="●"/>
            </a:pPr>
            <a:r>
              <a:rPr lang="en-US" dirty="0"/>
              <a:t>Locking files and folders prevents others from making changes. </a:t>
            </a:r>
          </a:p>
          <a:p>
            <a:pPr marL="457200" lvl="0" indent="-285750" algn="l" rtl="0">
              <a:lnSpc>
                <a:spcPct val="90000"/>
              </a:lnSpc>
              <a:spcBef>
                <a:spcPts val="0"/>
              </a:spcBef>
              <a:spcAft>
                <a:spcPts val="0"/>
              </a:spcAft>
              <a:buSzPts val="900"/>
              <a:buChar char="●"/>
            </a:pPr>
            <a:r>
              <a:rPr lang="en-US" dirty="0"/>
              <a:t>Extremely useful when files are deemed to be final or when folders should not be added to.</a:t>
            </a:r>
            <a:endParaRPr lang="en-US" dirty="0">
              <a:solidFill>
                <a:srgbClr val="D92231"/>
              </a:solidFill>
            </a:endParaRPr>
          </a:p>
          <a:p>
            <a:pPr marL="457200" lvl="0" indent="-285750" algn="l" rtl="0">
              <a:lnSpc>
                <a:spcPct val="90000"/>
              </a:lnSpc>
              <a:spcBef>
                <a:spcPts val="0"/>
              </a:spcBef>
              <a:spcAft>
                <a:spcPts val="0"/>
              </a:spcAft>
              <a:buSzPts val="900"/>
              <a:buChar char="●"/>
            </a:pPr>
            <a:r>
              <a:rPr lang="en-US" dirty="0"/>
              <a:t>Locked files can be viewed, shared and downloaded.</a:t>
            </a:r>
            <a:endParaRPr lang="en-US" dirty="0">
              <a:solidFill>
                <a:srgbClr val="D92231"/>
              </a:solidFill>
            </a:endParaRPr>
          </a:p>
          <a:p>
            <a:pPr marL="457200" lvl="0" indent="-285750" algn="l" rtl="0">
              <a:lnSpc>
                <a:spcPct val="90000"/>
              </a:lnSpc>
              <a:spcBef>
                <a:spcPts val="0"/>
              </a:spcBef>
              <a:spcAft>
                <a:spcPts val="0"/>
              </a:spcAft>
              <a:buSzPts val="900"/>
              <a:buChar char="●"/>
            </a:pPr>
            <a:r>
              <a:rPr lang="en-US" dirty="0"/>
              <a:t>Locked files cannot be edited or replaced.</a:t>
            </a:r>
          </a:p>
          <a:p>
            <a:pPr marL="0" lvl="0" indent="0" algn="l" rtl="0">
              <a:lnSpc>
                <a:spcPct val="90000"/>
              </a:lnSpc>
              <a:spcBef>
                <a:spcPts val="0"/>
              </a:spcBef>
              <a:spcAft>
                <a:spcPts val="0"/>
              </a:spcAft>
              <a:buSzPts val="1400"/>
              <a:buNone/>
            </a:pPr>
            <a:endParaRPr lang="en-US" b="1" dirty="0"/>
          </a:p>
          <a:p>
            <a:pPr marL="0" lvl="0" indent="0" algn="l" rtl="0">
              <a:lnSpc>
                <a:spcPct val="90000"/>
              </a:lnSpc>
              <a:spcBef>
                <a:spcPts val="0"/>
              </a:spcBef>
              <a:spcAft>
                <a:spcPts val="0"/>
              </a:spcAft>
              <a:buSzPts val="1400"/>
              <a:buNone/>
            </a:pPr>
            <a:r>
              <a:rPr lang="en-US" b="1" dirty="0"/>
              <a:t>Check in/check out</a:t>
            </a:r>
            <a:endParaRPr lang="en-US" dirty="0">
              <a:solidFill>
                <a:srgbClr val="000000"/>
              </a:solidFill>
            </a:endParaRPr>
          </a:p>
          <a:p>
            <a:pPr marL="457200" lvl="0" indent="-285750" algn="l" rtl="0">
              <a:lnSpc>
                <a:spcPct val="90000"/>
              </a:lnSpc>
              <a:spcBef>
                <a:spcPts val="750"/>
              </a:spcBef>
              <a:spcAft>
                <a:spcPts val="0"/>
              </a:spcAft>
              <a:buSzPts val="900"/>
              <a:buChar char="●"/>
            </a:pPr>
            <a:r>
              <a:rPr lang="en-US" dirty="0"/>
              <a:t>Check out allows for individual users to download and work on documents while preventing others from making changes at the same time. </a:t>
            </a:r>
          </a:p>
          <a:p>
            <a:pPr marL="457200" lvl="0" indent="-285750" algn="l" rtl="0">
              <a:lnSpc>
                <a:spcPct val="90000"/>
              </a:lnSpc>
              <a:spcBef>
                <a:spcPts val="0"/>
              </a:spcBef>
              <a:spcAft>
                <a:spcPts val="0"/>
              </a:spcAft>
              <a:buSzPts val="900"/>
              <a:buChar char="●"/>
            </a:pPr>
            <a:r>
              <a:rPr lang="en-US" dirty="0"/>
              <a:t>Only when the document is checked back in, can others make changes.</a:t>
            </a:r>
            <a:endParaRPr lang="en-US" dirty="0">
              <a:solidFill>
                <a:srgbClr val="D92231"/>
              </a:solidFill>
            </a:endParaRPr>
          </a:p>
          <a:p>
            <a:pPr marL="457200" lvl="0" indent="-285750" algn="l" rtl="0">
              <a:lnSpc>
                <a:spcPct val="90000"/>
              </a:lnSpc>
              <a:spcBef>
                <a:spcPts val="0"/>
              </a:spcBef>
              <a:spcAft>
                <a:spcPts val="0"/>
              </a:spcAft>
              <a:buSzPts val="900"/>
              <a:buChar char="●"/>
            </a:pPr>
            <a:r>
              <a:rPr lang="en-US" dirty="0"/>
              <a:t>Checked out files can be viewed, shared and downloaded.</a:t>
            </a:r>
            <a:endParaRPr lang="en-US" dirty="0">
              <a:solidFill>
                <a:srgbClr val="D92231"/>
              </a:solidFill>
            </a:endParaRPr>
          </a:p>
          <a:p>
            <a:pPr marL="457200" lvl="0" indent="-285750" algn="l" rtl="0">
              <a:lnSpc>
                <a:spcPct val="90000"/>
              </a:lnSpc>
              <a:spcBef>
                <a:spcPts val="0"/>
              </a:spcBef>
              <a:spcAft>
                <a:spcPts val="0"/>
              </a:spcAft>
              <a:buSzPts val="900"/>
              <a:buChar char="●"/>
            </a:pPr>
            <a:r>
              <a:rPr lang="en-US" dirty="0"/>
              <a:t>Checked out files cannot be edited or replaced.</a:t>
            </a:r>
          </a:p>
        </p:txBody>
      </p:sp>
      <p:sp>
        <p:nvSpPr>
          <p:cNvPr id="4" name="Slide Number Placeholder 3"/>
          <p:cNvSpPr>
            <a:spLocks noGrp="1"/>
          </p:cNvSpPr>
          <p:nvPr>
            <p:ph type="sldNum" sz="quarter" idx="5"/>
          </p:nvPr>
        </p:nvSpPr>
        <p:spPr/>
        <p:txBody>
          <a:bodyPr/>
          <a:lstStyle/>
          <a:p>
            <a:fld id="{14390918-D121-E64F-A459-C3E5964A4A6D}" type="slidenum">
              <a:rPr lang="en-US" smtClean="0"/>
              <a:pPr/>
              <a:t>14</a:t>
            </a:fld>
            <a:endParaRPr lang="en-US" dirty="0"/>
          </a:p>
        </p:txBody>
      </p:sp>
    </p:spTree>
    <p:extLst>
      <p:ext uri="{BB962C8B-B14F-4D97-AF65-F5344CB8AC3E}">
        <p14:creationId xmlns:p14="http://schemas.microsoft.com/office/powerpoint/2010/main" val="473614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dirty="0"/>
              <a:t>Sharing is simple and secure, whether it’s internal colleagues or external customers. When sharing, only links to the folder or file are sent meaning no transmission of files over unsecure connections.</a:t>
            </a:r>
          </a:p>
          <a:p>
            <a:pPr marL="0" lvl="0" indent="0" algn="l" rtl="0">
              <a:lnSpc>
                <a:spcPct val="100000"/>
              </a:lnSpc>
              <a:spcBef>
                <a:spcPts val="0"/>
              </a:spcBef>
              <a:spcAft>
                <a:spcPts val="0"/>
              </a:spcAft>
              <a:buSzPts val="1400"/>
              <a:buNone/>
            </a:pPr>
            <a:r>
              <a:rPr lang="en-GB" dirty="0"/>
              <a:t>At the point of sharing, you can choose if the recipient has view only or editing permissions, you can even set an expiry date to ensure deadlines are met.</a:t>
            </a:r>
          </a:p>
          <a:p>
            <a:pPr marL="0" lvl="0" indent="0" algn="l" rtl="0">
              <a:lnSpc>
                <a:spcPct val="100000"/>
              </a:lnSpc>
              <a:spcBef>
                <a:spcPts val="0"/>
              </a:spcBef>
              <a:spcAft>
                <a:spcPts val="0"/>
              </a:spcAft>
              <a:buSzPts val="1400"/>
              <a:buNone/>
            </a:pPr>
            <a:r>
              <a:rPr lang="en-GB" dirty="0"/>
              <a:t>At any time, users can stop sharing if required.</a:t>
            </a:r>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15</a:t>
            </a:fld>
            <a:endParaRPr lang="en-US" dirty="0"/>
          </a:p>
        </p:txBody>
      </p:sp>
    </p:spTree>
    <p:extLst>
      <p:ext uri="{BB962C8B-B14F-4D97-AF65-F5344CB8AC3E}">
        <p14:creationId xmlns:p14="http://schemas.microsoft.com/office/powerpoint/2010/main" val="4158059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900"/>
              <a:buFont typeface="Arial"/>
              <a:buNone/>
            </a:pPr>
            <a:r>
              <a:rPr lang="en-US" b="0" dirty="0"/>
              <a:t>In the past, to make files easier to find, users were reliant on the uploader of the document to place it within the correct folder or manually add ‘meta data’ tags so it can be searched for.</a:t>
            </a:r>
          </a:p>
          <a:p>
            <a:pPr marL="0" marR="0" lvl="0" indent="0" algn="l" rtl="0">
              <a:lnSpc>
                <a:spcPct val="100000"/>
              </a:lnSpc>
              <a:spcBef>
                <a:spcPts val="0"/>
              </a:spcBef>
              <a:spcAft>
                <a:spcPts val="0"/>
              </a:spcAft>
              <a:buClr>
                <a:schemeClr val="dk1"/>
              </a:buClr>
              <a:buSzPts val="900"/>
              <a:buFont typeface="Arial"/>
              <a:buNone/>
            </a:pPr>
            <a:r>
              <a:rPr lang="en-US" b="0" dirty="0"/>
              <a:t>Very often, one or both steps were missed meaning the file would take longer to find or worse still, get lost completely.</a:t>
            </a:r>
          </a:p>
          <a:p>
            <a:pPr marL="0" marR="0" lvl="0" indent="0" algn="l" rtl="0">
              <a:lnSpc>
                <a:spcPct val="100000"/>
              </a:lnSpc>
              <a:spcBef>
                <a:spcPts val="0"/>
              </a:spcBef>
              <a:spcAft>
                <a:spcPts val="0"/>
              </a:spcAft>
              <a:buClr>
                <a:schemeClr val="dk1"/>
              </a:buClr>
              <a:buSzPts val="900"/>
              <a:buFont typeface="Arial"/>
              <a:buNone/>
            </a:pPr>
            <a:endParaRPr lang="en-US" b="0" dirty="0"/>
          </a:p>
          <a:p>
            <a:pPr marL="0" marR="0" lvl="0" indent="0" algn="l" rtl="0">
              <a:lnSpc>
                <a:spcPct val="100000"/>
              </a:lnSpc>
              <a:spcBef>
                <a:spcPts val="0"/>
              </a:spcBef>
              <a:spcAft>
                <a:spcPts val="0"/>
              </a:spcAft>
              <a:buClr>
                <a:schemeClr val="dk1"/>
              </a:buClr>
              <a:buSzPts val="900"/>
              <a:buFont typeface="Arial"/>
              <a:buNone/>
            </a:pPr>
            <a:r>
              <a:rPr lang="en-US" b="0" dirty="0"/>
              <a:t>To help make this easier, </a:t>
            </a:r>
            <a:r>
              <a:rPr lang="en-US" sz="900" dirty="0">
                <a:solidFill>
                  <a:srgbClr val="000000"/>
                </a:solidFill>
                <a:ea typeface="Arial"/>
                <a:cs typeface="Arial"/>
                <a:sym typeface="Arial"/>
              </a:rPr>
              <a:t>Optical Character Recognition (OCR) was introduced as part of the capture process. This had the ability to convert any text contained within the document to searchable metadata, although this did not file the document in the correct place, it did greatly improve the search capability. A limitation of OCR was the inability to capture non-standard text</a:t>
            </a:r>
            <a:r>
              <a:rPr lang="en-US" sz="900" b="0" dirty="0">
                <a:solidFill>
                  <a:srgbClr val="000000"/>
                </a:solidFill>
                <a:ea typeface="Arial"/>
                <a:cs typeface="Arial"/>
                <a:sym typeface="Arial"/>
              </a:rPr>
              <a:t> such as hand-writing or text within images like a picture or a car number plate, and this is where </a:t>
            </a:r>
            <a:r>
              <a:rPr lang="en-US" sz="900" dirty="0">
                <a:solidFill>
                  <a:srgbClr val="000000"/>
                </a:solidFill>
                <a:ea typeface="Arial"/>
                <a:cs typeface="Arial"/>
                <a:sym typeface="Arial"/>
              </a:rPr>
              <a:t>Intelligent Character Recognition (ICR) has an advantage.</a:t>
            </a:r>
            <a:endParaRPr lang="en-US" b="0" dirty="0"/>
          </a:p>
          <a:p>
            <a:pPr marL="0" marR="0" lvl="0" indent="0" algn="l" rtl="0">
              <a:lnSpc>
                <a:spcPct val="100000"/>
              </a:lnSpc>
              <a:spcBef>
                <a:spcPts val="0"/>
              </a:spcBef>
              <a:spcAft>
                <a:spcPts val="0"/>
              </a:spcAft>
              <a:buClr>
                <a:schemeClr val="dk1"/>
              </a:buClr>
              <a:buSzPts val="900"/>
              <a:buFont typeface="Arial"/>
              <a:buNone/>
            </a:pPr>
            <a:endParaRPr lang="en-US" b="1" dirty="0"/>
          </a:p>
          <a:p>
            <a:pPr marL="0" marR="0" lvl="0" indent="0" algn="l" rtl="0">
              <a:lnSpc>
                <a:spcPct val="100000"/>
              </a:lnSpc>
              <a:spcBef>
                <a:spcPts val="0"/>
              </a:spcBef>
              <a:spcAft>
                <a:spcPts val="0"/>
              </a:spcAft>
              <a:buClr>
                <a:schemeClr val="dk1"/>
              </a:buClr>
              <a:buSzPts val="900"/>
              <a:buFont typeface="Arial"/>
              <a:buNone/>
            </a:pPr>
            <a:r>
              <a:rPr lang="en-US" b="1" dirty="0"/>
              <a:t>A smarter, faster way to work </a:t>
            </a:r>
          </a:p>
          <a:p>
            <a:pPr marL="0" lvl="0" indent="0" algn="l" rtl="0">
              <a:lnSpc>
                <a:spcPct val="100000"/>
              </a:lnSpc>
              <a:spcBef>
                <a:spcPts val="0"/>
              </a:spcBef>
              <a:spcAft>
                <a:spcPts val="0"/>
              </a:spcAft>
              <a:buSzPts val="1400"/>
              <a:buNone/>
            </a:pPr>
            <a:endParaRPr lang="en-US" sz="900" dirty="0">
              <a:solidFill>
                <a:schemeClr val="dk1"/>
              </a:solidFill>
            </a:endParaRPr>
          </a:p>
          <a:p>
            <a:pPr marL="457200" lvl="0" indent="-285750" algn="l" rtl="0">
              <a:lnSpc>
                <a:spcPct val="100000"/>
              </a:lnSpc>
              <a:spcBef>
                <a:spcPts val="0"/>
              </a:spcBef>
              <a:spcAft>
                <a:spcPts val="0"/>
              </a:spcAft>
              <a:buClr>
                <a:schemeClr val="dk1"/>
              </a:buClr>
              <a:buSzPts val="900"/>
              <a:buChar char="●"/>
            </a:pPr>
            <a:r>
              <a:rPr lang="en-US" dirty="0"/>
              <a:t>OCR</a:t>
            </a:r>
            <a:r>
              <a:rPr lang="en-US" sz="900" dirty="0">
                <a:solidFill>
                  <a:schemeClr val="dk1"/>
                </a:solidFill>
              </a:rPr>
              <a:t> is the ability to recognize text within a scanned image. </a:t>
            </a:r>
            <a:endParaRPr lang="en-US" dirty="0"/>
          </a:p>
          <a:p>
            <a:pPr marL="457200" lvl="0" indent="-285750" algn="l" rtl="0">
              <a:lnSpc>
                <a:spcPct val="100000"/>
              </a:lnSpc>
              <a:spcBef>
                <a:spcPts val="0"/>
              </a:spcBef>
              <a:spcAft>
                <a:spcPts val="0"/>
              </a:spcAft>
              <a:buClr>
                <a:schemeClr val="dk1"/>
              </a:buClr>
              <a:buSzPts val="900"/>
              <a:buChar char="●"/>
            </a:pPr>
            <a:r>
              <a:rPr lang="en-US" sz="900" dirty="0">
                <a:solidFill>
                  <a:schemeClr val="dk1"/>
                </a:solidFill>
              </a:rPr>
              <a:t>The captured data is stored as a hidden file within the document</a:t>
            </a:r>
            <a:r>
              <a:rPr lang="en-US" dirty="0"/>
              <a:t>, </a:t>
            </a:r>
            <a:r>
              <a:rPr lang="en-US" sz="900" dirty="0">
                <a:solidFill>
                  <a:schemeClr val="dk1"/>
                </a:solidFill>
              </a:rPr>
              <a:t>allowing users to search the content of the file without needing to open each one.</a:t>
            </a:r>
            <a:endParaRPr lang="en-US" dirty="0"/>
          </a:p>
          <a:p>
            <a:pPr marL="457200" lvl="0" indent="-285750" algn="l" rtl="0">
              <a:lnSpc>
                <a:spcPct val="100000"/>
              </a:lnSpc>
              <a:spcBef>
                <a:spcPts val="0"/>
              </a:spcBef>
              <a:spcAft>
                <a:spcPts val="0"/>
              </a:spcAft>
              <a:buClr>
                <a:schemeClr val="dk1"/>
              </a:buClr>
              <a:buSzPts val="900"/>
              <a:buChar char="●"/>
            </a:pPr>
            <a:r>
              <a:rPr lang="en-US" sz="900" dirty="0">
                <a:solidFill>
                  <a:schemeClr val="dk1"/>
                </a:solidFill>
              </a:rPr>
              <a:t>OCR is limited to standard font capture; however, if this text is part of an image (photograph, logo etc.) OCR does not occur.</a:t>
            </a:r>
            <a:endParaRPr lang="en-US" dirty="0"/>
          </a:p>
          <a:p>
            <a:pPr marL="457200" lvl="0" indent="-285750" algn="l" rtl="0">
              <a:lnSpc>
                <a:spcPct val="100000"/>
              </a:lnSpc>
              <a:spcBef>
                <a:spcPts val="0"/>
              </a:spcBef>
              <a:spcAft>
                <a:spcPts val="0"/>
              </a:spcAft>
              <a:buClr>
                <a:schemeClr val="dk1"/>
              </a:buClr>
              <a:buSzPts val="900"/>
              <a:buChar char="●"/>
            </a:pPr>
            <a:r>
              <a:rPr lang="en-US" sz="900" dirty="0">
                <a:solidFill>
                  <a:schemeClr val="dk1"/>
                </a:solidFill>
              </a:rPr>
              <a:t>Intelligent Character Recognition (ICR) extends from OCR to recognize different styles and fonts of text such as handwriting or non-standard text within company logos.</a:t>
            </a:r>
            <a:endParaRPr lang="en-US" dirty="0"/>
          </a:p>
          <a:p>
            <a:pPr marL="457200" lvl="0" indent="-285750" algn="l" rtl="0">
              <a:lnSpc>
                <a:spcPct val="100000"/>
              </a:lnSpc>
              <a:spcBef>
                <a:spcPts val="0"/>
              </a:spcBef>
              <a:spcAft>
                <a:spcPts val="0"/>
              </a:spcAft>
              <a:buClr>
                <a:schemeClr val="dk1"/>
              </a:buClr>
              <a:buSzPts val="900"/>
              <a:buChar char="●"/>
            </a:pPr>
            <a:r>
              <a:rPr lang="en-US" sz="900" dirty="0">
                <a:solidFill>
                  <a:schemeClr val="dk1"/>
                </a:solidFill>
              </a:rPr>
              <a:t>Both OCR and ICR data is extracted and used to tag the file it came from automatically, meaning users no longer need to add basic metadata manually or even create a structured folder system.</a:t>
            </a:r>
            <a:endParaRPr lang="en-US" sz="800" dirty="0">
              <a:solidFill>
                <a:srgbClr val="000000"/>
              </a:solidFill>
            </a:endParaRPr>
          </a:p>
        </p:txBody>
      </p:sp>
      <p:sp>
        <p:nvSpPr>
          <p:cNvPr id="4" name="Slide Number Placeholder 3"/>
          <p:cNvSpPr>
            <a:spLocks noGrp="1"/>
          </p:cNvSpPr>
          <p:nvPr>
            <p:ph type="sldNum" sz="quarter" idx="5"/>
          </p:nvPr>
        </p:nvSpPr>
        <p:spPr/>
        <p:txBody>
          <a:bodyPr/>
          <a:lstStyle/>
          <a:p>
            <a:fld id="{14390918-D121-E64F-A459-C3E5964A4A6D}" type="slidenum">
              <a:rPr lang="en-US" smtClean="0"/>
              <a:pPr/>
              <a:t>16</a:t>
            </a:fld>
            <a:endParaRPr lang="en-US" dirty="0"/>
          </a:p>
        </p:txBody>
      </p:sp>
    </p:spTree>
    <p:extLst>
      <p:ext uri="{BB962C8B-B14F-4D97-AF65-F5344CB8AC3E}">
        <p14:creationId xmlns:p14="http://schemas.microsoft.com/office/powerpoint/2010/main" val="1139175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Pts val="1400"/>
              <a:buFontTx/>
              <a:buNone/>
              <a:tabLst/>
              <a:defRPr/>
            </a:pPr>
            <a:r>
              <a:rPr lang="en-GB" dirty="0"/>
              <a:t>Like editing, printing can be done within the platform, avoiding the need to download the file first. DocuShare Go utilizes the print protocol of the device accessing the file, whether it’s the installed PC driver, Apple AirPrint or other.</a:t>
            </a:r>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17</a:t>
            </a:fld>
            <a:endParaRPr lang="en-US" dirty="0"/>
          </a:p>
        </p:txBody>
      </p:sp>
    </p:spTree>
    <p:extLst>
      <p:ext uri="{BB962C8B-B14F-4D97-AF65-F5344CB8AC3E}">
        <p14:creationId xmlns:p14="http://schemas.microsoft.com/office/powerpoint/2010/main" val="2737942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dirty="0"/>
              <a:t>To help organize files in a more structured way, both the file or folder can be classified by type, such as invoices, payments and more.</a:t>
            </a:r>
          </a:p>
          <a:p>
            <a:pPr marL="0" lvl="0" indent="0" algn="l" rtl="0">
              <a:lnSpc>
                <a:spcPct val="100000"/>
              </a:lnSpc>
              <a:spcBef>
                <a:spcPts val="0"/>
              </a:spcBef>
              <a:spcAft>
                <a:spcPts val="0"/>
              </a:spcAft>
              <a:buSzPts val="1400"/>
              <a:buNone/>
            </a:pPr>
            <a:r>
              <a:rPr lang="en-GB" dirty="0"/>
              <a:t>Classifying files or folders also helps users find documents based on the classified search criteria, i.e. searching for invoices will show all folders and files tagged with invoice.</a:t>
            </a:r>
          </a:p>
          <a:p>
            <a:pPr marL="0" lvl="0" indent="0" algn="l" rtl="0">
              <a:lnSpc>
                <a:spcPct val="100000"/>
              </a:lnSpc>
              <a:spcBef>
                <a:spcPts val="0"/>
              </a:spcBef>
              <a:spcAft>
                <a:spcPts val="0"/>
              </a:spcAft>
              <a:buSzPts val="1400"/>
              <a:buNone/>
            </a:pPr>
            <a:r>
              <a:rPr lang="en-GB" dirty="0"/>
              <a:t>When users classify a folder, any file imported into it will also inherit the classified tag, allowing users to semi-automate the classifying process.</a:t>
            </a: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390918-D121-E64F-A459-C3E5964A4A6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98604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a:lnSpc>
                <a:spcPct val="107000"/>
              </a:lnSpc>
              <a:spcBef>
                <a:spcPts val="300"/>
              </a:spcBef>
              <a:spcAft>
                <a:spcPts val="300"/>
              </a:spcAft>
            </a:pPr>
            <a:r>
              <a:rPr lang="en-US" sz="1800" dirty="0">
                <a:solidFill>
                  <a:srgbClr val="000000"/>
                </a:solidFill>
                <a:ea typeface="Arial"/>
                <a:cs typeface="Arial"/>
                <a:sym typeface="Arial"/>
              </a:rPr>
              <a:t>DocuShare Go also allows for subscription owners or administrators to add new and/or customize existing document types, this feature helps tailor the platform to meet the individual business needs.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390918-D121-E64F-A459-C3E5964A4A6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979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050"/>
              <a:buFont typeface="Arial"/>
              <a:buNone/>
            </a:pPr>
            <a:r>
              <a:rPr lang="en-US" sz="900" b="0" i="0" u="none" strike="noStrike" cap="none" dirty="0">
                <a:solidFill>
                  <a:schemeClr val="dk1"/>
                </a:solidFill>
              </a:rPr>
              <a:t>No surprise, t</a:t>
            </a:r>
            <a:r>
              <a:rPr lang="en-GB" dirty="0"/>
              <a:t>he COVID-19 pandemic has upended work as we know it. The return to the workplace will happen / is happening, but there are still questions about how it will look and what organizations need to prepare for as they adjust to a period where we manage a distributed workforce. ​</a:t>
            </a:r>
          </a:p>
          <a:p>
            <a:pPr marL="0" marR="0" lvl="0" indent="0" algn="l" rtl="0">
              <a:lnSpc>
                <a:spcPct val="100000"/>
              </a:lnSpc>
              <a:spcBef>
                <a:spcPts val="0"/>
              </a:spcBef>
              <a:spcAft>
                <a:spcPts val="0"/>
              </a:spcAft>
              <a:buClr>
                <a:srgbClr val="000000"/>
              </a:buClr>
              <a:buSzPts val="1050"/>
              <a:buFont typeface="Arial"/>
              <a:buNone/>
            </a:pPr>
            <a:endParaRPr lang="en-GB" dirty="0"/>
          </a:p>
          <a:p>
            <a:pPr marL="0" marR="0" lvl="0" indent="0" algn="l" rtl="0">
              <a:lnSpc>
                <a:spcPct val="100000"/>
              </a:lnSpc>
              <a:spcBef>
                <a:spcPts val="0"/>
              </a:spcBef>
              <a:spcAft>
                <a:spcPts val="0"/>
              </a:spcAft>
              <a:buClr>
                <a:srgbClr val="000000"/>
              </a:buClr>
              <a:buSzPts val="1050"/>
              <a:buFont typeface="Arial"/>
              <a:buNone/>
            </a:pPr>
            <a:r>
              <a:rPr lang="en-GB" dirty="0"/>
              <a:t>​At the back-end of 2020 Xerox conducted a global survey of IT decision makers and senior C-level professionals to learn what returning to the workplace will look like specifically for their organizations. We looked at a how a hybrid model of in-office and working from home will affect buying decisions over the next 18-24 months. ​</a:t>
            </a:r>
          </a:p>
          <a:p>
            <a:pPr marL="0" marR="0" lvl="0" indent="0" algn="l" rtl="0">
              <a:lnSpc>
                <a:spcPct val="100000"/>
              </a:lnSpc>
              <a:spcBef>
                <a:spcPts val="0"/>
              </a:spcBef>
              <a:spcAft>
                <a:spcPts val="0"/>
              </a:spcAft>
              <a:buClr>
                <a:srgbClr val="000000"/>
              </a:buClr>
              <a:buSzPts val="1050"/>
              <a:buFont typeface="Arial"/>
              <a:buNone/>
            </a:pPr>
            <a:endParaRPr lang="en-GB" dirty="0"/>
          </a:p>
          <a:p>
            <a:pPr marL="0" marR="0" lvl="0" indent="0" algn="l" rtl="0">
              <a:lnSpc>
                <a:spcPct val="100000"/>
              </a:lnSpc>
              <a:spcBef>
                <a:spcPts val="0"/>
              </a:spcBef>
              <a:spcAft>
                <a:spcPts val="0"/>
              </a:spcAft>
              <a:buClr>
                <a:srgbClr val="000000"/>
              </a:buClr>
              <a:buSzPts val="1050"/>
              <a:buFont typeface="Arial"/>
              <a:buNone/>
            </a:pPr>
            <a:r>
              <a:rPr lang="en-GB" dirty="0"/>
              <a:t>​What we learned is that many businesses are using this time now to make lasting changes to safeguard their business for the long haul. ​</a:t>
            </a:r>
          </a:p>
          <a:p>
            <a:pPr marL="0" marR="0" lvl="0" indent="0" algn="l" rtl="0">
              <a:lnSpc>
                <a:spcPct val="100000"/>
              </a:lnSpc>
              <a:spcBef>
                <a:spcPts val="0"/>
              </a:spcBef>
              <a:spcAft>
                <a:spcPts val="0"/>
              </a:spcAft>
              <a:buClr>
                <a:srgbClr val="000000"/>
              </a:buClr>
              <a:buSzPts val="1050"/>
              <a:buFont typeface="Arial"/>
              <a:buNone/>
            </a:pPr>
            <a:r>
              <a:rPr lang="en-GB" dirty="0"/>
              <a:t>Here are some additional insights:​</a:t>
            </a:r>
          </a:p>
          <a:p>
            <a:pPr marL="171450" marR="0" lvl="0" indent="-171450" algn="l" rtl="0">
              <a:lnSpc>
                <a:spcPct val="100000"/>
              </a:lnSpc>
              <a:spcBef>
                <a:spcPts val="0"/>
              </a:spcBef>
              <a:spcAft>
                <a:spcPts val="0"/>
              </a:spcAft>
              <a:buClr>
                <a:srgbClr val="000000"/>
              </a:buClr>
              <a:buSzPts val="1050"/>
              <a:buFont typeface="Arial" panose="020B0604020202020204" pitchFamily="34" charset="0"/>
              <a:buChar char="•"/>
            </a:pPr>
            <a:r>
              <a:rPr lang="en-GB" dirty="0"/>
              <a:t>82% of businesses plan to return most employees to the office in 12-18 months’ time</a:t>
            </a:r>
          </a:p>
          <a:p>
            <a:pPr marL="171450" marR="0" lvl="0" indent="-171450" algn="l" rtl="0">
              <a:lnSpc>
                <a:spcPct val="100000"/>
              </a:lnSpc>
              <a:spcBef>
                <a:spcPts val="0"/>
              </a:spcBef>
              <a:spcAft>
                <a:spcPts val="0"/>
              </a:spcAft>
              <a:buClr>
                <a:srgbClr val="000000"/>
              </a:buClr>
              <a:buSzPts val="1050"/>
              <a:buFont typeface="Arial" panose="020B0604020202020204" pitchFamily="34" charset="0"/>
              <a:buChar char="•"/>
            </a:pPr>
            <a:r>
              <a:rPr lang="en-GB" dirty="0"/>
              <a:t>58% of businesses intend to change their work from home policy within the next year, allowing those who can do so to work remote indefinitely. This means businesses plan to return most employees to the office but expanded remote work policies are here to stay.</a:t>
            </a:r>
          </a:p>
          <a:p>
            <a:pPr marL="171450" marR="0" lvl="0" indent="-171450" algn="l" rtl="0">
              <a:lnSpc>
                <a:spcPct val="100000"/>
              </a:lnSpc>
              <a:spcBef>
                <a:spcPts val="0"/>
              </a:spcBef>
              <a:spcAft>
                <a:spcPts val="0"/>
              </a:spcAft>
              <a:buClr>
                <a:srgbClr val="000000"/>
              </a:buClr>
              <a:buSzPts val="1050"/>
              <a:buFont typeface="Arial" panose="020B0604020202020204" pitchFamily="34" charset="0"/>
              <a:buChar char="•"/>
            </a:pPr>
            <a:r>
              <a:rPr lang="en-GB" dirty="0"/>
              <a:t>34% are planning to speed their digital transformation.</a:t>
            </a:r>
          </a:p>
          <a:p>
            <a:pPr marL="0" marR="0" lvl="0" indent="0" algn="l" rtl="0">
              <a:lnSpc>
                <a:spcPct val="100000"/>
              </a:lnSpc>
              <a:spcBef>
                <a:spcPts val="0"/>
              </a:spcBef>
              <a:spcAft>
                <a:spcPts val="0"/>
              </a:spcAft>
              <a:buClr>
                <a:srgbClr val="000000"/>
              </a:buClr>
              <a:buSzPts val="1050"/>
              <a:buFont typeface="Arial" panose="020B0604020202020204" pitchFamily="34" charset="0"/>
              <a:buNone/>
            </a:pPr>
            <a:endParaRPr lang="en-GB" dirty="0"/>
          </a:p>
          <a:p>
            <a:pPr marL="0" marR="0" lvl="0" indent="0" algn="l" rtl="0">
              <a:lnSpc>
                <a:spcPct val="100000"/>
              </a:lnSpc>
              <a:spcBef>
                <a:spcPts val="0"/>
              </a:spcBef>
              <a:spcAft>
                <a:spcPts val="0"/>
              </a:spcAft>
              <a:buClr>
                <a:srgbClr val="000000"/>
              </a:buClr>
              <a:buSzPts val="1050"/>
              <a:buFont typeface="Arial" panose="020B0604020202020204" pitchFamily="34" charset="0"/>
              <a:buNone/>
            </a:pPr>
            <a:r>
              <a:rPr lang="en-GB" dirty="0"/>
              <a:t>Also, companies are now placing a renewed focus on meeting employees’ needs with both hardware and software and are focused on these three areas:</a:t>
            </a:r>
          </a:p>
          <a:p>
            <a:pPr marL="171450" marR="0" lvl="0" indent="-171450" algn="l" rtl="0">
              <a:lnSpc>
                <a:spcPct val="100000"/>
              </a:lnSpc>
              <a:spcBef>
                <a:spcPts val="0"/>
              </a:spcBef>
              <a:spcAft>
                <a:spcPts val="0"/>
              </a:spcAft>
              <a:buClr>
                <a:srgbClr val="000000"/>
              </a:buClr>
              <a:buSzPts val="1050"/>
              <a:buFont typeface="Arial" panose="020B0604020202020204" pitchFamily="34" charset="0"/>
              <a:buChar char="•"/>
            </a:pPr>
            <a:r>
              <a:rPr lang="en-GB" dirty="0"/>
              <a:t>Cloud-based software​</a:t>
            </a:r>
          </a:p>
          <a:p>
            <a:pPr marL="171450" marR="0" lvl="0" indent="-171450" algn="l" rtl="0">
              <a:lnSpc>
                <a:spcPct val="100000"/>
              </a:lnSpc>
              <a:spcBef>
                <a:spcPts val="0"/>
              </a:spcBef>
              <a:spcAft>
                <a:spcPts val="0"/>
              </a:spcAft>
              <a:buClr>
                <a:srgbClr val="000000"/>
              </a:buClr>
              <a:buSzPts val="1050"/>
              <a:buFont typeface="Arial" panose="020B0604020202020204" pitchFamily="34" charset="0"/>
              <a:buChar char="•"/>
            </a:pPr>
            <a:r>
              <a:rPr lang="en-GB" dirty="0"/>
              <a:t>Remote IT support​</a:t>
            </a:r>
          </a:p>
          <a:p>
            <a:pPr marL="171450" marR="0" lvl="0" indent="-171450" algn="l" rtl="0">
              <a:lnSpc>
                <a:spcPct val="100000"/>
              </a:lnSpc>
              <a:spcBef>
                <a:spcPts val="0"/>
              </a:spcBef>
              <a:spcAft>
                <a:spcPts val="0"/>
              </a:spcAft>
              <a:buClr>
                <a:srgbClr val="000000"/>
              </a:buClr>
              <a:buSzPts val="1050"/>
              <a:buFont typeface="Arial" panose="020B0604020202020204" pitchFamily="34" charset="0"/>
              <a:buChar char="•"/>
            </a:pPr>
            <a:r>
              <a:rPr lang="en-GB" dirty="0"/>
              <a:t>Collaboration software​</a:t>
            </a:r>
          </a:p>
          <a:p>
            <a:pPr marL="0" marR="0" lvl="0" indent="0" algn="l" rtl="0">
              <a:lnSpc>
                <a:spcPct val="100000"/>
              </a:lnSpc>
              <a:spcBef>
                <a:spcPts val="0"/>
              </a:spcBef>
              <a:spcAft>
                <a:spcPts val="0"/>
              </a:spcAft>
              <a:buClr>
                <a:srgbClr val="000000"/>
              </a:buClr>
              <a:buSzPts val="1050"/>
              <a:buFont typeface="Arial"/>
              <a:buNone/>
            </a:pPr>
            <a:endParaRPr lang="en-GB" dirty="0"/>
          </a:p>
          <a:p>
            <a:pPr marL="0" marR="0" lvl="0" indent="0" algn="l" rtl="0">
              <a:lnSpc>
                <a:spcPct val="100000"/>
              </a:lnSpc>
              <a:spcBef>
                <a:spcPts val="0"/>
              </a:spcBef>
              <a:spcAft>
                <a:spcPts val="0"/>
              </a:spcAft>
              <a:buClr>
                <a:srgbClr val="000000"/>
              </a:buClr>
              <a:buSzPts val="1050"/>
              <a:buFont typeface="Arial"/>
              <a:buNone/>
            </a:pPr>
            <a:r>
              <a:rPr lang="en-GB" b="1" dirty="0"/>
              <a:t>[Ask your client if they can relate to any of these stats and ask them to discuss their plans]</a:t>
            </a:r>
            <a:endParaRPr lang="en-US" sz="700" b="1" i="1" dirty="0"/>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[If questioned on survey scope]</a:t>
            </a:r>
          </a:p>
          <a:p>
            <a:pPr marL="0" marR="0" lvl="0" indent="0" algn="l" rtl="0">
              <a:lnSpc>
                <a:spcPct val="100000"/>
              </a:lnSpc>
              <a:spcBef>
                <a:spcPts val="0"/>
              </a:spcBef>
              <a:spcAft>
                <a:spcPts val="0"/>
              </a:spcAft>
              <a:buClr>
                <a:srgbClr val="000000"/>
              </a:buClr>
              <a:buSzPts val="1050"/>
              <a:buFont typeface="Arial"/>
              <a:buNone/>
            </a:pPr>
            <a:r>
              <a:rPr lang="en-GB" dirty="0"/>
              <a:t>Scope : Private / Public Sector​</a:t>
            </a:r>
          </a:p>
          <a:p>
            <a:pPr marL="0" marR="0" lvl="0" indent="0" algn="l" rtl="0">
              <a:lnSpc>
                <a:spcPct val="100000"/>
              </a:lnSpc>
              <a:spcBef>
                <a:spcPts val="0"/>
              </a:spcBef>
              <a:spcAft>
                <a:spcPts val="0"/>
              </a:spcAft>
              <a:buClr>
                <a:srgbClr val="000000"/>
              </a:buClr>
              <a:buSzPts val="1050"/>
              <a:buFont typeface="Arial"/>
              <a:buNone/>
            </a:pPr>
            <a:r>
              <a:rPr lang="en-GB" dirty="0"/>
              <a:t>Org size: 500+ employees​</a:t>
            </a:r>
          </a:p>
          <a:p>
            <a:pPr marL="0" marR="0" lvl="0" indent="0" algn="l" rtl="0">
              <a:lnSpc>
                <a:spcPct val="100000"/>
              </a:lnSpc>
              <a:spcBef>
                <a:spcPts val="0"/>
              </a:spcBef>
              <a:spcAft>
                <a:spcPts val="0"/>
              </a:spcAft>
              <a:buClr>
                <a:srgbClr val="000000"/>
              </a:buClr>
              <a:buSzPts val="1050"/>
              <a:buFont typeface="Arial"/>
              <a:buNone/>
            </a:pPr>
            <a:r>
              <a:rPr lang="en-GB" dirty="0"/>
              <a:t>Countries : US/Canada/UK/France/Germany​</a:t>
            </a:r>
            <a:endParaRPr lang="en-US" sz="700" i="1"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2</a:t>
            </a:fld>
            <a:endParaRPr lang="en-US" dirty="0"/>
          </a:p>
        </p:txBody>
      </p:sp>
    </p:spTree>
    <p:extLst>
      <p:ext uri="{BB962C8B-B14F-4D97-AF65-F5344CB8AC3E}">
        <p14:creationId xmlns:p14="http://schemas.microsoft.com/office/powerpoint/2010/main" val="341080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r>
              <a:rPr lang="en-GB" dirty="0"/>
              <a:t>Simple approval workflows can be set-up using a simple creation wizard, once the action/task has been completed, the assignee of the action/task will see an entry within the My Task window.</a:t>
            </a:r>
          </a:p>
          <a:p>
            <a:r>
              <a:rPr lang="en-GB" dirty="0"/>
              <a:t>At this stage, only the account owner or admin can create and assign tasks to only single approvers, future enhancements are planned.</a:t>
            </a:r>
          </a:p>
          <a:p>
            <a:r>
              <a:rPr lang="en-US" dirty="0"/>
              <a:t>If multiple approval steps are required, chains can be set up by creating new rules that monitor the folder in which the previous rule places documents in.</a:t>
            </a:r>
          </a:p>
        </p:txBody>
      </p:sp>
      <p:sp>
        <p:nvSpPr>
          <p:cNvPr id="4" name="Slide Number Placeholder 3"/>
          <p:cNvSpPr>
            <a:spLocks noGrp="1"/>
          </p:cNvSpPr>
          <p:nvPr>
            <p:ph type="sldNum" sz="quarter" idx="5"/>
          </p:nvPr>
        </p:nvSpPr>
        <p:spPr/>
        <p:txBody>
          <a:bodyPr/>
          <a:lstStyle/>
          <a:p>
            <a:fld id="{14390918-D121-E64F-A459-C3E5964A4A6D}" type="slidenum">
              <a:rPr lang="en-US" smtClean="0"/>
              <a:pPr/>
              <a:t>20</a:t>
            </a:fld>
            <a:endParaRPr lang="en-US" dirty="0"/>
          </a:p>
        </p:txBody>
      </p:sp>
    </p:spTree>
    <p:extLst>
      <p:ext uri="{BB962C8B-B14F-4D97-AF65-F5344CB8AC3E}">
        <p14:creationId xmlns:p14="http://schemas.microsoft.com/office/powerpoint/2010/main" val="2593263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dirty="0"/>
              <a:t>Having centrally accessible and editable files makes it easy to track all activity, this includes who views, edits, downloads, shares and moves the file, as well as what date and time it happened.</a:t>
            </a:r>
          </a:p>
          <a:p>
            <a:pPr marL="0" lvl="0" indent="0" algn="l" rtl="0">
              <a:lnSpc>
                <a:spcPct val="100000"/>
              </a:lnSpc>
              <a:spcBef>
                <a:spcPts val="0"/>
              </a:spcBef>
              <a:spcAft>
                <a:spcPts val="0"/>
              </a:spcAft>
              <a:buSzPts val="1400"/>
              <a:buNone/>
            </a:pPr>
            <a:r>
              <a:rPr lang="en-GB" dirty="0"/>
              <a:t>This helps prevent lost files, offers a level of accountability and even prove compliance should the need arrive.</a:t>
            </a:r>
          </a:p>
          <a:p>
            <a:pPr marL="0" lvl="0" indent="0" algn="l" rtl="0">
              <a:lnSpc>
                <a:spcPct val="100000"/>
              </a:lnSpc>
              <a:spcBef>
                <a:spcPts val="0"/>
              </a:spcBef>
              <a:spcAft>
                <a:spcPts val="0"/>
              </a:spcAft>
              <a:buSzPts val="1400"/>
              <a:buNone/>
            </a:pPr>
            <a:r>
              <a:rPr lang="en-GB" dirty="0"/>
              <a:t>Administrators can also download the complete Collection audit report in .csv format for offline processing.</a:t>
            </a:r>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21</a:t>
            </a:fld>
            <a:endParaRPr lang="en-US" dirty="0"/>
          </a:p>
        </p:txBody>
      </p:sp>
    </p:spTree>
    <p:extLst>
      <p:ext uri="{BB962C8B-B14F-4D97-AF65-F5344CB8AC3E}">
        <p14:creationId xmlns:p14="http://schemas.microsoft.com/office/powerpoint/2010/main" val="1218392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dirty="0"/>
              <a:t>To support data compliance goals, DocuShare Go allows users to set expiry dates to any document. If the document expires, it will be placed into the users trash bin for 60 days before being permanently deleted.</a:t>
            </a:r>
          </a:p>
          <a:p>
            <a:pPr marL="0" lvl="0" indent="0" algn="l" rtl="0">
              <a:lnSpc>
                <a:spcPct val="100000"/>
              </a:lnSpc>
              <a:spcBef>
                <a:spcPts val="0"/>
              </a:spcBef>
              <a:spcAft>
                <a:spcPts val="0"/>
              </a:spcAft>
              <a:buSzPts val="1400"/>
              <a:buNone/>
            </a:pPr>
            <a:r>
              <a:rPr lang="en-GB" dirty="0"/>
              <a:t>Once permanently deleted, there is no way to recover the file.</a:t>
            </a:r>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22</a:t>
            </a:fld>
            <a:endParaRPr lang="en-US" dirty="0"/>
          </a:p>
        </p:txBody>
      </p:sp>
    </p:spTree>
    <p:extLst>
      <p:ext uri="{BB962C8B-B14F-4D97-AF65-F5344CB8AC3E}">
        <p14:creationId xmlns:p14="http://schemas.microsoft.com/office/powerpoint/2010/main" val="1489099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dirty="0"/>
              <a:t>The ConnectKey app allows businesses to directly link their ConnectKey enabled MFP, to their DocuShare Go account, giving instant access to files and folders on these shared devices.</a:t>
            </a:r>
          </a:p>
          <a:p>
            <a:pPr marL="0" lvl="0" indent="0" algn="l" rtl="0">
              <a:lnSpc>
                <a:spcPct val="100000"/>
              </a:lnSpc>
              <a:spcBef>
                <a:spcPts val="0"/>
              </a:spcBef>
              <a:spcAft>
                <a:spcPts val="0"/>
              </a:spcAft>
              <a:buSzPts val="1400"/>
              <a:buNone/>
            </a:pPr>
            <a:r>
              <a:rPr lang="en-GB" dirty="0"/>
              <a:t>For home workers with ConnectKey enabled desktop devices, they can print and scan from their home location safely and securely without the need for VPN connections.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When convenience authentication is enabled, the ConnectKey app works with Single Sign On avoiding the need for users to enter their username and password.</a:t>
            </a:r>
          </a:p>
          <a:p>
            <a:pPr marL="0" lvl="0" indent="0" algn="l" rtl="0">
              <a:lnSpc>
                <a:spcPct val="100000"/>
              </a:lnSpc>
              <a:spcBef>
                <a:spcPts val="0"/>
              </a:spcBef>
              <a:spcAft>
                <a:spcPts val="0"/>
              </a:spcAft>
              <a:buSzPts val="1400"/>
              <a:buNone/>
            </a:pPr>
            <a:r>
              <a:rPr lang="en-GB" dirty="0"/>
              <a:t>Other features of the app include Image Preview, Email a Copy of a scanned document and intuitive folder navigation.</a:t>
            </a:r>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23</a:t>
            </a:fld>
            <a:endParaRPr lang="en-US" dirty="0"/>
          </a:p>
        </p:txBody>
      </p:sp>
    </p:spTree>
    <p:extLst>
      <p:ext uri="{BB962C8B-B14F-4D97-AF65-F5344CB8AC3E}">
        <p14:creationId xmlns:p14="http://schemas.microsoft.com/office/powerpoint/2010/main" val="1807870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algn="l"/>
            <a:r>
              <a:rPr lang="en-GB" b="0" i="0" u="none" dirty="0">
                <a:solidFill>
                  <a:srgbClr val="000000"/>
                </a:solidFill>
                <a:effectLst/>
                <a:latin typeface="+mn-lt"/>
              </a:rPr>
              <a:t>Xerox Workflow Central is </a:t>
            </a:r>
            <a:r>
              <a:rPr lang="en-GB" b="0" i="0" dirty="0">
                <a:solidFill>
                  <a:srgbClr val="000000"/>
                </a:solidFill>
                <a:effectLst/>
                <a:latin typeface="+mn-lt"/>
              </a:rPr>
              <a:t>a cloud-based solution that takes the guesswork out of converting physical and digital files into usable formats. Workflow Central makes it easy to transform documents instantly from any device, including PCs, tablets, mobile devices and multifunction printers.</a:t>
            </a:r>
          </a:p>
          <a:p>
            <a:pPr algn="l"/>
            <a:r>
              <a:rPr lang="en-GB" b="0" i="0" dirty="0">
                <a:solidFill>
                  <a:srgbClr val="000000"/>
                </a:solidFill>
                <a:effectLst/>
                <a:latin typeface="+mn-lt"/>
              </a:rPr>
              <a:t>Ideal for on-the-go employees that work across a variety of devices and document types, Workflow Central solves everyday workflow challenges, such as translation, redaction, file conversion, and more.</a:t>
            </a:r>
          </a:p>
          <a:p>
            <a:pPr algn="l"/>
            <a:endParaRPr lang="en-GB" b="0" i="0" dirty="0">
              <a:solidFill>
                <a:srgbClr val="000000"/>
              </a:solidFill>
              <a:effectLst/>
              <a:latin typeface="+mn-lt"/>
            </a:endParaRPr>
          </a:p>
          <a:p>
            <a:pPr algn="l"/>
            <a:r>
              <a:rPr lang="en-GB" b="0" i="0" dirty="0">
                <a:solidFill>
                  <a:srgbClr val="000000"/>
                </a:solidFill>
                <a:effectLst/>
                <a:latin typeface="+mn-lt"/>
              </a:rPr>
              <a:t>Documents can be imported from, and routed back to, other cloud repositories such as DocuShare Go, helping to further streamline the conversion process.</a:t>
            </a:r>
          </a:p>
          <a:p>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24</a:t>
            </a:fld>
            <a:endParaRPr lang="en-US" dirty="0"/>
          </a:p>
        </p:txBody>
      </p:sp>
    </p:spTree>
    <p:extLst>
      <p:ext uri="{BB962C8B-B14F-4D97-AF65-F5344CB8AC3E}">
        <p14:creationId xmlns:p14="http://schemas.microsoft.com/office/powerpoint/2010/main" val="3676891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Like any modern-day cloud hosted platform, support needs to be instant and convenient.</a:t>
            </a:r>
          </a:p>
          <a:p>
            <a:pPr marL="0" lvl="0" indent="0" algn="l" rtl="0">
              <a:lnSpc>
                <a:spcPct val="100000"/>
              </a:lnSpc>
              <a:spcBef>
                <a:spcPts val="0"/>
              </a:spcBef>
              <a:spcAft>
                <a:spcPts val="0"/>
              </a:spcAft>
              <a:buSzPts val="1400"/>
              <a:buNone/>
            </a:pPr>
            <a:r>
              <a:rPr lang="en-US" dirty="0"/>
              <a:t>DocuShare Go offers an always on Chat Bot to answer commonly submitted support questions, if it cannot solve the user problem, it will then point them to the community site where users can find FAQ’s, Guides, Videos and even post support questions to the DocuShare Go team that constantly monitor the site.</a:t>
            </a:r>
          </a:p>
        </p:txBody>
      </p:sp>
      <p:sp>
        <p:nvSpPr>
          <p:cNvPr id="4" name="Slide Number Placeholder 3"/>
          <p:cNvSpPr>
            <a:spLocks noGrp="1"/>
          </p:cNvSpPr>
          <p:nvPr>
            <p:ph type="sldNum" sz="quarter" idx="5"/>
          </p:nvPr>
        </p:nvSpPr>
        <p:spPr/>
        <p:txBody>
          <a:bodyPr/>
          <a:lstStyle/>
          <a:p>
            <a:fld id="{14390918-D121-E64F-A459-C3E5964A4A6D}" type="slidenum">
              <a:rPr lang="en-US" smtClean="0"/>
              <a:pPr/>
              <a:t>25</a:t>
            </a:fld>
            <a:endParaRPr lang="en-US" dirty="0"/>
          </a:p>
        </p:txBody>
      </p:sp>
    </p:spTree>
    <p:extLst>
      <p:ext uri="{BB962C8B-B14F-4D97-AF65-F5344CB8AC3E}">
        <p14:creationId xmlns:p14="http://schemas.microsoft.com/office/powerpoint/2010/main" val="748130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r>
              <a:rPr lang="en-GB" dirty="0"/>
              <a:t>Thank you for your time, if you have any questions, I can answer them now.</a:t>
            </a:r>
          </a:p>
        </p:txBody>
      </p:sp>
      <p:sp>
        <p:nvSpPr>
          <p:cNvPr id="4" name="Slide Number Placeholder 3"/>
          <p:cNvSpPr>
            <a:spLocks noGrp="1"/>
          </p:cNvSpPr>
          <p:nvPr>
            <p:ph type="sldNum" sz="quarter" idx="5"/>
          </p:nvPr>
        </p:nvSpPr>
        <p:spPr/>
        <p:txBody>
          <a:bodyPr/>
          <a:lstStyle/>
          <a:p>
            <a:fld id="{14390918-D121-E64F-A459-C3E5964A4A6D}" type="slidenum">
              <a:rPr lang="en-US" smtClean="0"/>
              <a:pPr/>
              <a:t>26</a:t>
            </a:fld>
            <a:endParaRPr lang="en-US" dirty="0"/>
          </a:p>
        </p:txBody>
      </p:sp>
    </p:spTree>
    <p:extLst>
      <p:ext uri="{BB962C8B-B14F-4D97-AF65-F5344CB8AC3E}">
        <p14:creationId xmlns:p14="http://schemas.microsoft.com/office/powerpoint/2010/main" val="1149938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27</a:t>
            </a:fld>
            <a:endParaRPr lang="en-US" dirty="0"/>
          </a:p>
        </p:txBody>
      </p:sp>
    </p:spTree>
    <p:extLst>
      <p:ext uri="{BB962C8B-B14F-4D97-AF65-F5344CB8AC3E}">
        <p14:creationId xmlns:p14="http://schemas.microsoft.com/office/powerpoint/2010/main" val="398865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0" dirty="0"/>
              <a:t>The previous slide shows retrospective actions; however, they do highlight the realization of having a more flexible approach to how business needs to run. </a:t>
            </a:r>
          </a:p>
          <a:p>
            <a:pPr marL="0" lvl="0" indent="0" algn="l" rtl="0">
              <a:lnSpc>
                <a:spcPct val="100000"/>
              </a:lnSpc>
              <a:spcBef>
                <a:spcPts val="0"/>
              </a:spcBef>
              <a:spcAft>
                <a:spcPts val="0"/>
              </a:spcAft>
              <a:buSzPts val="1400"/>
              <a:buNone/>
            </a:pPr>
            <a:r>
              <a:rPr lang="en-US" b="0" dirty="0"/>
              <a:t>At the heart of any business is a process, in most cases, several, along with the systems needed to make them flow. </a:t>
            </a:r>
          </a:p>
          <a:p>
            <a:pPr marL="0" lvl="0" indent="0" algn="l" rtl="0">
              <a:lnSpc>
                <a:spcPct val="100000"/>
              </a:lnSpc>
              <a:spcBef>
                <a:spcPts val="0"/>
              </a:spcBef>
              <a:spcAft>
                <a:spcPts val="0"/>
              </a:spcAft>
              <a:buSzPts val="1400"/>
              <a:buNone/>
            </a:pPr>
            <a:r>
              <a:rPr lang="en-US" b="0" dirty="0"/>
              <a:t>Whether these are paper based, fully digital or a mix of both, not having access to the systems you need, businesses simply stall and why Covid had such an impact for many that weren’t prepared to be able to work remotely from the office.</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Yes, throughout the pandemic, many found workarounds and learnt new ways to work, but these often less secure and most definitely, less productivity than doing it in the office. </a:t>
            </a:r>
          </a:p>
          <a:p>
            <a:pPr marL="0" lvl="0" indent="0" algn="l" rtl="0">
              <a:lnSpc>
                <a:spcPct val="100000"/>
              </a:lnSpc>
              <a:spcBef>
                <a:spcPts val="0"/>
              </a:spcBef>
              <a:spcAft>
                <a:spcPts val="0"/>
              </a:spcAft>
              <a:buSzPts val="1400"/>
              <a:buNone/>
            </a:pPr>
            <a:r>
              <a:rPr lang="en-US" b="0" dirty="0"/>
              <a:t>Depending on where you are with your digital transformation initiatives or how you adapted to the challenges faced, we believe DocuShare Go can support your business whether you return fully to the office, or you adopt a more hybrid environment for your employees, DocuShare Go can help lay the foundation of future growth and be the heart of your content management and process automation requirements.</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0" dirty="0"/>
              <a:t>Data and documents should support business growth, not get in the way of it.</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dirty="0"/>
              <a:t>DocuShare</a:t>
            </a:r>
            <a:r>
              <a:rPr lang="en-US" baseline="30000" dirty="0"/>
              <a:t> </a:t>
            </a:r>
            <a:r>
              <a:rPr lang="en-US" dirty="0"/>
              <a:t>Go makes it possible to spend less time managing documents, and more time running your business.</a:t>
            </a:r>
          </a:p>
          <a:p>
            <a:pPr marL="0" lvl="0" indent="0" algn="l" rtl="0">
              <a:lnSpc>
                <a:spcPct val="100000"/>
              </a:lnSpc>
              <a:spcBef>
                <a:spcPts val="0"/>
              </a:spcBef>
              <a:spcAft>
                <a:spcPts val="0"/>
              </a:spcAft>
              <a:buSzPts val="1400"/>
              <a:buNone/>
            </a:pPr>
            <a:r>
              <a:rPr lang="en-US" dirty="0"/>
              <a:t>Here are a few key highlights:</a:t>
            </a:r>
          </a:p>
          <a:p>
            <a:pPr marL="457200" lvl="0" indent="-285750">
              <a:buSzPts val="900"/>
              <a:buChar char="●"/>
            </a:pPr>
            <a:r>
              <a:rPr lang="en-US" dirty="0"/>
              <a:t>Advanced AI technology recognizes captured content, tags it and stories it without human intervention</a:t>
            </a:r>
          </a:p>
          <a:p>
            <a:pPr marL="457200" lvl="0" indent="-285750">
              <a:buSzPts val="900"/>
              <a:buChar char="●"/>
            </a:pPr>
            <a:r>
              <a:rPr lang="en-US" dirty="0"/>
              <a:t>Seamless, secure collaboration, so you can stay connected with confidence</a:t>
            </a:r>
          </a:p>
          <a:p>
            <a:pPr marL="457200" lvl="0" indent="-285750">
              <a:buSzPts val="900"/>
              <a:buChar char="●"/>
            </a:pPr>
            <a:r>
              <a:rPr lang="en-US" dirty="0"/>
              <a:t>Intuitive usage dashboard and auditing capabilities provide complete visibility</a:t>
            </a:r>
          </a:p>
          <a:p>
            <a:pPr marL="457200" lvl="0" indent="-285750">
              <a:buSzPts val="900"/>
              <a:buChar char="●"/>
            </a:pPr>
            <a:r>
              <a:rPr lang="en-US" dirty="0"/>
              <a:t>A platform that’s as flexible as your content — store and manage everything from written notes, to videos, forms and more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Let’s talk about how DocuShare</a:t>
            </a:r>
            <a:r>
              <a:rPr lang="en-US" baseline="30000" dirty="0"/>
              <a:t> </a:t>
            </a:r>
            <a:r>
              <a:rPr lang="en-US" dirty="0"/>
              <a:t>Go balances world-class security with frictionless accessibility.</a:t>
            </a:r>
          </a:p>
        </p:txBody>
      </p:sp>
      <p:sp>
        <p:nvSpPr>
          <p:cNvPr id="4" name="Slide Number Placeholder 3"/>
          <p:cNvSpPr>
            <a:spLocks noGrp="1"/>
          </p:cNvSpPr>
          <p:nvPr>
            <p:ph type="sldNum" sz="quarter" idx="5"/>
          </p:nvPr>
        </p:nvSpPr>
        <p:spPr/>
        <p:txBody>
          <a:bodyPr/>
          <a:lstStyle/>
          <a:p>
            <a:fld id="{14390918-D121-E64F-A459-C3E5964A4A6D}" type="slidenum">
              <a:rPr lang="en-US" smtClean="0"/>
              <a:pPr/>
              <a:t>3</a:t>
            </a:fld>
            <a:endParaRPr lang="en-US" dirty="0"/>
          </a:p>
        </p:txBody>
      </p:sp>
    </p:spTree>
    <p:extLst>
      <p:ext uri="{BB962C8B-B14F-4D97-AF65-F5344CB8AC3E}">
        <p14:creationId xmlns:p14="http://schemas.microsoft.com/office/powerpoint/2010/main" val="293102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Font typeface="Arial" panose="020B0604020202020204" pitchFamily="34" charset="0"/>
              <a:buNone/>
            </a:pPr>
            <a:r>
              <a:rPr lang="en-US" b="0" dirty="0"/>
              <a:t>Xerox treats data security as a number one priority, as such, we go to great lengths to ensure all our software solutions offer the most stringent security protocols available. We also partner with industry recognized leaders, like Amazon, to maximize global reach while not compromising on the security standards we set.</a:t>
            </a:r>
          </a:p>
          <a:p>
            <a:pPr marL="0" lvl="0" indent="0" algn="l" rtl="0">
              <a:lnSpc>
                <a:spcPct val="100000"/>
              </a:lnSpc>
              <a:spcBef>
                <a:spcPts val="0"/>
              </a:spcBef>
              <a:spcAft>
                <a:spcPts val="0"/>
              </a:spcAft>
              <a:buSzPts val="1400"/>
              <a:buFont typeface="Arial" panose="020B0604020202020204" pitchFamily="34" charset="0"/>
              <a:buNone/>
            </a:pPr>
            <a:endParaRPr lang="en-US" b="0" dirty="0"/>
          </a:p>
          <a:p>
            <a:pPr marL="0" lvl="0" indent="0" algn="l" rtl="0">
              <a:lnSpc>
                <a:spcPct val="100000"/>
              </a:lnSpc>
              <a:spcBef>
                <a:spcPts val="0"/>
              </a:spcBef>
              <a:spcAft>
                <a:spcPts val="0"/>
              </a:spcAft>
              <a:buSzPts val="1400"/>
              <a:buFont typeface="Arial" panose="020B0604020202020204" pitchFamily="34" charset="0"/>
              <a:buNone/>
            </a:pPr>
            <a:r>
              <a:rPr lang="en-US" b="1" dirty="0"/>
              <a:t>DocuShare Go utilizes the AWS hosting platform for the following reasons;</a:t>
            </a:r>
          </a:p>
          <a:p>
            <a:pPr marL="0" lvl="0" indent="0" algn="l" rtl="0">
              <a:lnSpc>
                <a:spcPct val="100000"/>
              </a:lnSpc>
              <a:spcBef>
                <a:spcPts val="0"/>
              </a:spcBef>
              <a:spcAft>
                <a:spcPts val="0"/>
              </a:spcAft>
              <a:buSzPts val="1400"/>
              <a:buFont typeface="Arial" panose="020B0604020202020204" pitchFamily="34" charset="0"/>
              <a:buNone/>
            </a:pPr>
            <a:r>
              <a:rPr lang="en-US" b="0" dirty="0"/>
              <a:t>It offers the highest standards for privacy and data security:</a:t>
            </a:r>
          </a:p>
          <a:p>
            <a:pPr marL="457200" lvl="0" indent="-285750" algn="l" rtl="0">
              <a:lnSpc>
                <a:spcPct val="100000"/>
              </a:lnSpc>
              <a:spcBef>
                <a:spcPts val="0"/>
              </a:spcBef>
              <a:spcAft>
                <a:spcPts val="0"/>
              </a:spcAft>
              <a:buSzPts val="900"/>
              <a:buChar char="●"/>
            </a:pPr>
            <a:r>
              <a:rPr lang="en-US" b="0" dirty="0"/>
              <a:t>All data flowing across the AWS global network that interconnects data centers and regions is automatically encrypted at the physical layer before it leaves AWS secured facilities.</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Compliments with the most comprehensive security and compliance controls:</a:t>
            </a:r>
          </a:p>
          <a:p>
            <a:pPr marL="457200" lvl="0" indent="-285750" algn="l" rtl="0">
              <a:lnSpc>
                <a:spcPct val="90000"/>
              </a:lnSpc>
              <a:spcBef>
                <a:spcPts val="750"/>
              </a:spcBef>
              <a:spcAft>
                <a:spcPts val="0"/>
              </a:spcAft>
              <a:buSzPts val="900"/>
              <a:buChar char="●"/>
            </a:pPr>
            <a:r>
              <a:rPr lang="en-US" b="0" dirty="0"/>
              <a:t>AWS regularly achieves third-party validation for thousands of global compliance requirements that are continually monitored to meet security and compliance standards for finance, retail, healthcare, government, and beyond.</a:t>
            </a:r>
          </a:p>
          <a:p>
            <a:pPr marL="457200" lvl="0" indent="-285750" algn="l" rtl="0">
              <a:lnSpc>
                <a:spcPct val="90000"/>
              </a:lnSpc>
              <a:spcBef>
                <a:spcPts val="0"/>
              </a:spcBef>
              <a:spcAft>
                <a:spcPts val="0"/>
              </a:spcAft>
              <a:buSzPts val="900"/>
              <a:buChar char="●"/>
            </a:pPr>
            <a:r>
              <a:rPr lang="en-US" b="0" dirty="0"/>
              <a:t>Learn more at : </a:t>
            </a:r>
            <a:r>
              <a:rPr lang="en-US" b="0" u="sng" dirty="0">
                <a:solidFill>
                  <a:schemeClr val="hlink"/>
                </a:solidFill>
                <a:hlinkClick r:id="rId3"/>
              </a:rPr>
              <a:t>https://aws.amazing.com/security</a:t>
            </a:r>
            <a:r>
              <a:rPr lang="en-US" b="0" dirty="0"/>
              <a:t> </a:t>
            </a:r>
          </a:p>
          <a:p>
            <a:pPr marL="0" lvl="0" indent="0" algn="l" rtl="0">
              <a:lnSpc>
                <a:spcPct val="90000"/>
              </a:lnSpc>
              <a:spcBef>
                <a:spcPts val="750"/>
              </a:spcBef>
              <a:spcAft>
                <a:spcPts val="0"/>
              </a:spcAft>
              <a:buSzPts val="1400"/>
              <a:buNone/>
            </a:pPr>
            <a:endParaRPr lang="en-US" b="0" dirty="0"/>
          </a:p>
          <a:p>
            <a:pPr marL="0" lvl="0" indent="0" algn="l" rtl="0">
              <a:lnSpc>
                <a:spcPct val="90000"/>
              </a:lnSpc>
              <a:spcBef>
                <a:spcPts val="0"/>
              </a:spcBef>
              <a:spcAft>
                <a:spcPts val="0"/>
              </a:spcAft>
              <a:buClr>
                <a:schemeClr val="dk1"/>
              </a:buClr>
              <a:buSzPts val="1600"/>
              <a:buFont typeface="Arial"/>
              <a:buNone/>
            </a:pPr>
            <a:r>
              <a:rPr lang="en-US" b="0" dirty="0">
                <a:solidFill>
                  <a:srgbClr val="000000"/>
                </a:solidFill>
              </a:rPr>
              <a:t>Secures data channels with encryption at rest and in motion</a:t>
            </a:r>
          </a:p>
          <a:p>
            <a:pPr marL="457200" lvl="0" indent="-285750" algn="l" rtl="0">
              <a:lnSpc>
                <a:spcPct val="90000"/>
              </a:lnSpc>
              <a:spcBef>
                <a:spcPts val="750"/>
              </a:spcBef>
              <a:spcAft>
                <a:spcPts val="0"/>
              </a:spcAft>
              <a:buClr>
                <a:srgbClr val="000000"/>
              </a:buClr>
              <a:buSzPts val="900"/>
              <a:buChar char="●"/>
            </a:pPr>
            <a:r>
              <a:rPr lang="en-US" b="0" dirty="0">
                <a:solidFill>
                  <a:srgbClr val="000000"/>
                </a:solidFill>
              </a:rPr>
              <a:t>Encryption at rest using AES-256</a:t>
            </a:r>
          </a:p>
          <a:p>
            <a:pPr marL="457200" lvl="0" indent="-285750" algn="l" rtl="0">
              <a:lnSpc>
                <a:spcPct val="90000"/>
              </a:lnSpc>
              <a:spcBef>
                <a:spcPts val="0"/>
              </a:spcBef>
              <a:spcAft>
                <a:spcPts val="0"/>
              </a:spcAft>
              <a:buClr>
                <a:srgbClr val="000000"/>
              </a:buClr>
              <a:buSzPts val="900"/>
              <a:buChar char="●"/>
            </a:pPr>
            <a:r>
              <a:rPr lang="en-US" b="0" dirty="0">
                <a:solidFill>
                  <a:srgbClr val="000000"/>
                </a:solidFill>
              </a:rPr>
              <a:t>Encrypting data in motion using Transport Layer Security (TLS) protocol </a:t>
            </a:r>
          </a:p>
          <a:p>
            <a:pPr marL="0" lvl="0" indent="0" algn="l" rtl="0">
              <a:lnSpc>
                <a:spcPct val="90000"/>
              </a:lnSpc>
              <a:spcBef>
                <a:spcPts val="750"/>
              </a:spcBef>
              <a:spcAft>
                <a:spcPts val="0"/>
              </a:spcAft>
              <a:buClr>
                <a:schemeClr val="dk1"/>
              </a:buClr>
              <a:buSzPts val="1600"/>
              <a:buFont typeface="Arial"/>
              <a:buNone/>
            </a:pPr>
            <a:endParaRPr lang="en-US" b="0" dirty="0">
              <a:solidFill>
                <a:srgbClr val="000000"/>
              </a:solidFill>
            </a:endParaRPr>
          </a:p>
          <a:p>
            <a:pPr marL="0" lvl="0" indent="0" algn="l" rtl="0">
              <a:lnSpc>
                <a:spcPct val="90000"/>
              </a:lnSpc>
              <a:spcBef>
                <a:spcPts val="750"/>
              </a:spcBef>
              <a:spcAft>
                <a:spcPts val="0"/>
              </a:spcAft>
              <a:buClr>
                <a:schemeClr val="dk1"/>
              </a:buClr>
              <a:buSzPts val="1600"/>
              <a:buFont typeface="Arial"/>
              <a:buNone/>
            </a:pPr>
            <a:r>
              <a:rPr lang="en-US" b="0" dirty="0">
                <a:solidFill>
                  <a:srgbClr val="000000"/>
                </a:solidFill>
              </a:rPr>
              <a:t>DocuShare Go also adds additional layers of security features such as;</a:t>
            </a:r>
          </a:p>
          <a:p>
            <a:pPr marL="457200" lvl="0" indent="-285750" algn="l" rtl="0">
              <a:lnSpc>
                <a:spcPct val="90000"/>
              </a:lnSpc>
              <a:spcBef>
                <a:spcPts val="750"/>
              </a:spcBef>
              <a:spcAft>
                <a:spcPts val="0"/>
              </a:spcAft>
              <a:buClr>
                <a:srgbClr val="000000"/>
              </a:buClr>
              <a:buSzPts val="900"/>
              <a:buChar char="●"/>
            </a:pPr>
            <a:r>
              <a:rPr lang="en-US" b="0" dirty="0">
                <a:solidFill>
                  <a:srgbClr val="000000"/>
                </a:solidFill>
              </a:rPr>
              <a:t>Multi-Factor Authentication (MFA)</a:t>
            </a:r>
          </a:p>
        </p:txBody>
      </p:sp>
      <p:sp>
        <p:nvSpPr>
          <p:cNvPr id="4" name="Slide Number Placeholder 3"/>
          <p:cNvSpPr>
            <a:spLocks noGrp="1"/>
          </p:cNvSpPr>
          <p:nvPr>
            <p:ph type="sldNum" sz="quarter" idx="5"/>
          </p:nvPr>
        </p:nvSpPr>
        <p:spPr/>
        <p:txBody>
          <a:bodyPr/>
          <a:lstStyle/>
          <a:p>
            <a:fld id="{14390918-D121-E64F-A459-C3E5964A4A6D}" type="slidenum">
              <a:rPr lang="en-US" smtClean="0"/>
              <a:pPr/>
              <a:t>4</a:t>
            </a:fld>
            <a:endParaRPr lang="en-US" dirty="0"/>
          </a:p>
        </p:txBody>
      </p:sp>
    </p:spTree>
    <p:extLst>
      <p:ext uri="{BB962C8B-B14F-4D97-AF65-F5344CB8AC3E}">
        <p14:creationId xmlns:p14="http://schemas.microsoft.com/office/powerpoint/2010/main" val="223708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b="0" dirty="0"/>
              <a:t>DocuShare Go has been built from the ground up to be simple to set up and use without compromising capabilities.</a:t>
            </a:r>
          </a:p>
          <a:p>
            <a:pPr marL="0" lvl="0" indent="0" algn="l" rtl="0">
              <a:lnSpc>
                <a:spcPct val="100000"/>
              </a:lnSpc>
              <a:spcBef>
                <a:spcPts val="0"/>
              </a:spcBef>
              <a:spcAft>
                <a:spcPts val="0"/>
              </a:spcAft>
              <a:buClr>
                <a:schemeClr val="dk1"/>
              </a:buClr>
              <a:buSzPts val="1400"/>
              <a:buFont typeface="Arial"/>
              <a:buNone/>
            </a:pPr>
            <a:endParaRPr lang="en-US" b="0" dirty="0"/>
          </a:p>
          <a:p>
            <a:pPr marL="0" lvl="0" indent="0" algn="l" rtl="0">
              <a:lnSpc>
                <a:spcPct val="100000"/>
              </a:lnSpc>
              <a:spcBef>
                <a:spcPts val="0"/>
              </a:spcBef>
              <a:spcAft>
                <a:spcPts val="0"/>
              </a:spcAft>
              <a:buClr>
                <a:schemeClr val="dk1"/>
              </a:buClr>
              <a:buSzPts val="1400"/>
              <a:buFont typeface="Arial"/>
              <a:buNone/>
            </a:pPr>
            <a:r>
              <a:rPr lang="en-US" b="0" dirty="0"/>
              <a:t>Being cloud hosted (SaaS) account creation is fast and 1-2-3 easy meaning you </a:t>
            </a:r>
            <a:r>
              <a:rPr lang="en-US" dirty="0"/>
              <a:t>get up and running in a matter of minutes, not days.</a:t>
            </a:r>
          </a:p>
          <a:p>
            <a:pPr marL="0" lvl="0" indent="0" algn="l" rtl="0">
              <a:lnSpc>
                <a:spcPct val="100000"/>
              </a:lnSpc>
              <a:spcBef>
                <a:spcPts val="0"/>
              </a:spcBef>
              <a:spcAft>
                <a:spcPts val="0"/>
              </a:spcAft>
              <a:buClr>
                <a:schemeClr val="dk1"/>
              </a:buClr>
              <a:buSzPts val="1400"/>
              <a:buFont typeface="Arial"/>
              <a:buNone/>
            </a:pPr>
            <a:r>
              <a:rPr lang="en-US" dirty="0"/>
              <a:t>There’s no need to download software or maintain any hardware, cloud hosting means everything is updated and maintained in the background allowing for you to gain 24/7 uptime without the worry.</a:t>
            </a:r>
          </a:p>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400"/>
              <a:buFont typeface="Arial"/>
              <a:buNone/>
            </a:pPr>
            <a:r>
              <a:rPr lang="en-US" dirty="0"/>
              <a:t>Even for those non-IT users, powerful security features, like multi-factor authentication, can be enabled at a click of a button.</a:t>
            </a:r>
          </a:p>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400"/>
              <a:buFont typeface="Arial"/>
              <a:buNone/>
            </a:pPr>
            <a:r>
              <a:rPr lang="en-US" dirty="0"/>
              <a:t>The licensing subscription model allows for you to purchase what you need, when you need it, so no more paying for what you don’t use.</a:t>
            </a:r>
          </a:p>
          <a:p>
            <a:pPr marL="0" lvl="0" indent="0" algn="l" rtl="0">
              <a:lnSpc>
                <a:spcPct val="100000"/>
              </a:lnSpc>
              <a:spcBef>
                <a:spcPts val="0"/>
              </a:spcBef>
              <a:spcAft>
                <a:spcPts val="0"/>
              </a:spcAft>
              <a:buClr>
                <a:schemeClr val="dk1"/>
              </a:buClr>
              <a:buSzPts val="1400"/>
              <a:buFont typeface="Arial"/>
              <a:buNone/>
            </a:pPr>
            <a:r>
              <a:rPr lang="en-US" dirty="0"/>
              <a:t>A free 30-day trial is available so you can try before you buy, you don’t need to enter any purchase information until you are ready to subscribe.</a:t>
            </a:r>
          </a:p>
        </p:txBody>
      </p:sp>
      <p:sp>
        <p:nvSpPr>
          <p:cNvPr id="4" name="Slide Number Placeholder 3"/>
          <p:cNvSpPr>
            <a:spLocks noGrp="1"/>
          </p:cNvSpPr>
          <p:nvPr>
            <p:ph type="sldNum" sz="quarter" idx="5"/>
          </p:nvPr>
        </p:nvSpPr>
        <p:spPr/>
        <p:txBody>
          <a:bodyPr/>
          <a:lstStyle/>
          <a:p>
            <a:fld id="{14390918-D121-E64F-A459-C3E5964A4A6D}" type="slidenum">
              <a:rPr lang="en-US" smtClean="0"/>
              <a:pPr/>
              <a:t>5</a:t>
            </a:fld>
            <a:endParaRPr lang="en-US" dirty="0"/>
          </a:p>
        </p:txBody>
      </p:sp>
    </p:spTree>
    <p:extLst>
      <p:ext uri="{BB962C8B-B14F-4D97-AF65-F5344CB8AC3E}">
        <p14:creationId xmlns:p14="http://schemas.microsoft.com/office/powerpoint/2010/main" val="906130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GB" b="0" dirty="0"/>
              <a:t>S</a:t>
            </a:r>
            <a:r>
              <a:rPr lang="en-GB" dirty="0"/>
              <a:t>ubscription purchases are limited to named user plans and concurrent user plans (in packs of 5 users), both options can be purchased from your DocuShare sales representative or preferred Xerox channel partner.</a:t>
            </a:r>
          </a:p>
          <a:p>
            <a:pPr marL="0" lvl="0" indent="0" algn="l" rtl="0">
              <a:lnSpc>
                <a:spcPct val="100000"/>
              </a:lnSpc>
              <a:spcBef>
                <a:spcPts val="0"/>
              </a:spcBef>
              <a:spcAft>
                <a:spcPts val="0"/>
              </a:spcAft>
              <a:buClr>
                <a:schemeClr val="dk1"/>
              </a:buClr>
              <a:buSzPts val="1400"/>
              <a:buFont typeface="Arial"/>
              <a:buNone/>
            </a:pPr>
            <a:endParaRPr lang="en-GB" dirty="0"/>
          </a:p>
          <a:p>
            <a:pPr marL="0" lvl="0" indent="0" algn="l" rtl="0">
              <a:lnSpc>
                <a:spcPct val="100000"/>
              </a:lnSpc>
              <a:spcBef>
                <a:spcPts val="0"/>
              </a:spcBef>
              <a:spcAft>
                <a:spcPts val="0"/>
              </a:spcAft>
              <a:buClr>
                <a:schemeClr val="dk1"/>
              </a:buClr>
              <a:buSzPts val="1400"/>
              <a:buFont typeface="Arial"/>
              <a:buNone/>
            </a:pPr>
            <a:r>
              <a:rPr lang="en-GB" dirty="0"/>
              <a:t>The 30 day free trial is available for anyone, just sign up for an account, invite additional users (up to 4), and get going.</a:t>
            </a:r>
          </a:p>
          <a:p>
            <a:pPr marL="0" lvl="0" indent="0" algn="l" rtl="0">
              <a:lnSpc>
                <a:spcPct val="100000"/>
              </a:lnSpc>
              <a:spcBef>
                <a:spcPts val="0"/>
              </a:spcBef>
              <a:spcAft>
                <a:spcPts val="0"/>
              </a:spcAft>
              <a:buClr>
                <a:schemeClr val="dk1"/>
              </a:buClr>
              <a:buSzPts val="1400"/>
              <a:buFont typeface="Arial"/>
              <a:buNone/>
            </a:pPr>
            <a:r>
              <a:rPr lang="en-GB" dirty="0"/>
              <a:t>The free trial does not need any purchasing information to be shared.</a:t>
            </a:r>
          </a:p>
        </p:txBody>
      </p:sp>
      <p:sp>
        <p:nvSpPr>
          <p:cNvPr id="4" name="Slide Number Placeholder 3"/>
          <p:cNvSpPr>
            <a:spLocks noGrp="1"/>
          </p:cNvSpPr>
          <p:nvPr>
            <p:ph type="sldNum" sz="quarter" idx="5"/>
          </p:nvPr>
        </p:nvSpPr>
        <p:spPr/>
        <p:txBody>
          <a:bodyPr/>
          <a:lstStyle/>
          <a:p>
            <a:fld id="{14390918-D121-E64F-A459-C3E5964A4A6D}" type="slidenum">
              <a:rPr lang="en-US" smtClean="0"/>
              <a:pPr/>
              <a:t>6</a:t>
            </a:fld>
            <a:endParaRPr lang="en-US" dirty="0"/>
          </a:p>
        </p:txBody>
      </p:sp>
    </p:spTree>
    <p:extLst>
      <p:ext uri="{BB962C8B-B14F-4D97-AF65-F5344CB8AC3E}">
        <p14:creationId xmlns:p14="http://schemas.microsoft.com/office/powerpoint/2010/main" val="185886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0" dirty="0"/>
              <a:t>Access control is fundamental for security and compliance, ensuring only those with permission to access files of folders is achieved by simple profiling of each invited user. </a:t>
            </a:r>
          </a:p>
          <a:p>
            <a:pPr marL="0" lvl="0" indent="0" algn="l" rtl="0">
              <a:lnSpc>
                <a:spcPct val="100000"/>
              </a:lnSpc>
              <a:spcBef>
                <a:spcPts val="0"/>
              </a:spcBef>
              <a:spcAft>
                <a:spcPts val="0"/>
              </a:spcAft>
              <a:buSzPts val="1400"/>
              <a:buNone/>
            </a:pPr>
            <a:r>
              <a:rPr lang="en-US" b="0" dirty="0"/>
              <a:t>Once your main account is set up, it’s easy to invite team members via their email address, assigning admin or user roles at point of invite, this can be changed later if needed.</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A list of profiles and permissions as follows:</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Subscription owner</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The owner role has full ‘write’ permissions to all collection policies and content files and folders.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Users associated with the owner role have no management restrictions.</a:t>
            </a:r>
          </a:p>
          <a:p>
            <a:pPr marL="0" lvl="0" indent="0" algn="l" rtl="0">
              <a:lnSpc>
                <a:spcPct val="100000"/>
              </a:lnSpc>
              <a:spcBef>
                <a:spcPts val="0"/>
              </a:spcBef>
              <a:spcAft>
                <a:spcPts val="0"/>
              </a:spcAft>
              <a:buSzPts val="1400"/>
              <a:buFont typeface="Arial" panose="020B0604020202020204" pitchFamily="34" charset="0"/>
              <a:buNone/>
            </a:pPr>
            <a:endParaRPr lang="en-US" b="1" dirty="0"/>
          </a:p>
          <a:p>
            <a:pPr marL="0" lvl="0" indent="0" algn="l" rtl="0">
              <a:lnSpc>
                <a:spcPct val="100000"/>
              </a:lnSpc>
              <a:spcBef>
                <a:spcPts val="0"/>
              </a:spcBef>
              <a:spcAft>
                <a:spcPts val="0"/>
              </a:spcAft>
              <a:buSzPts val="1400"/>
              <a:buFont typeface="Arial" panose="020B0604020202020204" pitchFamily="34" charset="0"/>
              <a:buNone/>
            </a:pPr>
            <a:r>
              <a:rPr lang="en-US" b="1" dirty="0"/>
              <a:t>Administrator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The administrator role has ‘write’ permissions for targeted collection policies and content files and folders.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Administrators can invite users to the main account.</a:t>
            </a:r>
          </a:p>
          <a:p>
            <a:pPr marL="0" lvl="0" indent="0" algn="l" rtl="0">
              <a:lnSpc>
                <a:spcPct val="100000"/>
              </a:lnSpc>
              <a:spcBef>
                <a:spcPts val="0"/>
              </a:spcBef>
              <a:spcAft>
                <a:spcPts val="0"/>
              </a:spcAft>
              <a:buSzPts val="1400"/>
              <a:buFont typeface="Arial" panose="020B0604020202020204" pitchFamily="34" charset="0"/>
              <a:buNone/>
            </a:pPr>
            <a:endParaRPr lang="en-US" b="1" dirty="0"/>
          </a:p>
          <a:p>
            <a:pPr marL="0" lvl="0" indent="0" algn="l" rtl="0">
              <a:lnSpc>
                <a:spcPct val="100000"/>
              </a:lnSpc>
              <a:spcBef>
                <a:spcPts val="0"/>
              </a:spcBef>
              <a:spcAft>
                <a:spcPts val="0"/>
              </a:spcAft>
              <a:buSzPts val="1400"/>
              <a:buFont typeface="Arial" panose="020B0604020202020204" pitchFamily="34" charset="0"/>
              <a:buNone/>
            </a:pPr>
            <a:r>
              <a:rPr lang="en-US" b="1" dirty="0"/>
              <a:t>User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Have their own dashboard, where they can create collections and invite members to those collections.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Have read/write permissions to any collection, folder or file they have been invited to.</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Cannot view collections, folders or files they have not been invited to.</a:t>
            </a:r>
          </a:p>
          <a:p>
            <a:pPr marL="171450" lvl="0" indent="-171450" algn="l" rtl="0">
              <a:lnSpc>
                <a:spcPct val="100000"/>
              </a:lnSpc>
              <a:spcBef>
                <a:spcPts val="0"/>
              </a:spcBef>
              <a:spcAft>
                <a:spcPts val="0"/>
              </a:spcAft>
              <a:buSzPts val="1400"/>
              <a:buFont typeface="Arial" panose="020B0604020202020204" pitchFamily="34" charset="0"/>
              <a:buChar char="•"/>
            </a:pPr>
            <a:endParaRPr lang="en-US" dirty="0"/>
          </a:p>
          <a:p>
            <a:pPr marL="0" lvl="0" indent="0" algn="l" rtl="0">
              <a:lnSpc>
                <a:spcPct val="100000"/>
              </a:lnSpc>
              <a:spcBef>
                <a:spcPts val="0"/>
              </a:spcBef>
              <a:spcAft>
                <a:spcPts val="0"/>
              </a:spcAft>
              <a:buSzPts val="1400"/>
              <a:buFont typeface="Arial" panose="020B0604020202020204" pitchFamily="34" charset="0"/>
              <a:buNone/>
            </a:pPr>
            <a:r>
              <a:rPr lang="en-US" b="1" dirty="0"/>
              <a:t>Guest </a:t>
            </a:r>
          </a:p>
          <a:p>
            <a:pPr marL="171450" lvl="0" indent="-171450" algn="l" rtl="0">
              <a:lnSpc>
                <a:spcPct val="100000"/>
              </a:lnSpc>
              <a:spcBef>
                <a:spcPts val="0"/>
              </a:spcBef>
              <a:spcAft>
                <a:spcPts val="0"/>
              </a:spcAft>
              <a:buSzPts val="1400"/>
              <a:buFont typeface="Arial" panose="020B0604020202020204" pitchFamily="34" charset="0"/>
              <a:buChar char="•"/>
            </a:pPr>
            <a:r>
              <a:rPr lang="en-US" sz="900" dirty="0">
                <a:solidFill>
                  <a:srgbClr val="000000"/>
                </a:solidFill>
                <a:ea typeface="Arial"/>
                <a:cs typeface="Arial"/>
                <a:sym typeface="Arial"/>
              </a:rPr>
              <a:t>Access can be granted to individuals that do not belong to the main account, these can be internal colleagues or external customers.</a:t>
            </a:r>
          </a:p>
          <a:p>
            <a:pPr marL="171450" lvl="0" indent="-171450" algn="l" rtl="0">
              <a:lnSpc>
                <a:spcPct val="100000"/>
              </a:lnSpc>
              <a:spcBef>
                <a:spcPts val="0"/>
              </a:spcBef>
              <a:spcAft>
                <a:spcPts val="0"/>
              </a:spcAft>
              <a:buSzPts val="1400"/>
              <a:buFont typeface="Arial" panose="020B0604020202020204" pitchFamily="34" charset="0"/>
              <a:buChar char="•"/>
            </a:pPr>
            <a:r>
              <a:rPr lang="en-US" sz="900" dirty="0">
                <a:solidFill>
                  <a:srgbClr val="000000"/>
                </a:solidFill>
                <a:cs typeface="Arial"/>
                <a:sym typeface="Arial"/>
              </a:rPr>
              <a:t>They can be granted editor or view only permissions.</a:t>
            </a:r>
          </a:p>
          <a:p>
            <a:pPr marL="171450" lvl="0" indent="-171450" algn="l" rtl="0">
              <a:lnSpc>
                <a:spcPct val="100000"/>
              </a:lnSpc>
              <a:spcBef>
                <a:spcPts val="0"/>
              </a:spcBef>
              <a:spcAft>
                <a:spcPts val="0"/>
              </a:spcAft>
              <a:buSzPts val="1400"/>
              <a:buFont typeface="Arial" panose="020B0604020202020204" pitchFamily="34" charset="0"/>
              <a:buChar char="•"/>
            </a:pPr>
            <a:r>
              <a:rPr lang="en-US" sz="900" dirty="0">
                <a:solidFill>
                  <a:srgbClr val="000000"/>
                </a:solidFill>
                <a:cs typeface="Arial"/>
                <a:sym typeface="Arial"/>
              </a:rPr>
              <a:t>They do not see any account information beyond the individual folder or file they have been invited to.</a:t>
            </a:r>
            <a:endParaRPr lang="en-US"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7</a:t>
            </a:fld>
            <a:endParaRPr lang="en-US" dirty="0"/>
          </a:p>
        </p:txBody>
      </p:sp>
    </p:spTree>
    <p:extLst>
      <p:ext uri="{BB962C8B-B14F-4D97-AF65-F5344CB8AC3E}">
        <p14:creationId xmlns:p14="http://schemas.microsoft.com/office/powerpoint/2010/main" val="271567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0" dirty="0"/>
              <a:t>Collections are created and owned by the subscription owner (at account level) or account members, at the user level. </a:t>
            </a:r>
          </a:p>
          <a:p>
            <a:pPr marL="0" lvl="0" indent="0" algn="l" rtl="0">
              <a:lnSpc>
                <a:spcPct val="100000"/>
              </a:lnSpc>
              <a:spcBef>
                <a:spcPts val="0"/>
              </a:spcBef>
              <a:spcAft>
                <a:spcPts val="0"/>
              </a:spcAft>
              <a:buSzPts val="1400"/>
              <a:buNone/>
            </a:pPr>
            <a:r>
              <a:rPr lang="en-US" b="0" dirty="0"/>
              <a:t>Once a collection is set up, only invited members will see and have access to it, there is no limit to the amount of collections you own or belong to.</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Collection Owner</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The owner role has full ‘write’ permissions to all collection policies and content files and folders.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Users associated with the owner role have no management restrictions within their own account.</a:t>
            </a:r>
          </a:p>
          <a:p>
            <a:pPr marL="0" lvl="0" indent="0" algn="l" rtl="0">
              <a:lnSpc>
                <a:spcPct val="100000"/>
              </a:lnSpc>
              <a:spcBef>
                <a:spcPts val="0"/>
              </a:spcBef>
              <a:spcAft>
                <a:spcPts val="0"/>
              </a:spcAft>
              <a:buSzPts val="1400"/>
              <a:buFont typeface="Arial" panose="020B0604020202020204" pitchFamily="34" charset="0"/>
              <a:buNone/>
            </a:pPr>
            <a:endParaRPr lang="en-US" b="1" dirty="0"/>
          </a:p>
          <a:p>
            <a:pPr marL="0" lvl="0" indent="0" algn="l" rtl="0">
              <a:lnSpc>
                <a:spcPct val="100000"/>
              </a:lnSpc>
              <a:spcBef>
                <a:spcPts val="0"/>
              </a:spcBef>
              <a:spcAft>
                <a:spcPts val="0"/>
              </a:spcAft>
              <a:buSzPts val="1400"/>
              <a:buFont typeface="Arial" panose="020B0604020202020204" pitchFamily="34" charset="0"/>
              <a:buNone/>
            </a:pPr>
            <a:r>
              <a:rPr lang="en-US" b="1" dirty="0"/>
              <a:t>Manager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The manager role has ‘write’ permissions for targeted collection policies and content files and folders.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Users associated with the manager have enough permissions to manage the day-to-day logistics of a collection.</a:t>
            </a:r>
          </a:p>
          <a:p>
            <a:pPr marL="0" lvl="0" indent="0" algn="l" rtl="0">
              <a:lnSpc>
                <a:spcPct val="100000"/>
              </a:lnSpc>
              <a:spcBef>
                <a:spcPts val="0"/>
              </a:spcBef>
              <a:spcAft>
                <a:spcPts val="0"/>
              </a:spcAft>
              <a:buSzPts val="1400"/>
              <a:buFont typeface="Arial" panose="020B0604020202020204" pitchFamily="34" charset="0"/>
              <a:buNone/>
            </a:pPr>
            <a:endParaRPr lang="en-US" b="1" dirty="0"/>
          </a:p>
          <a:p>
            <a:pPr marL="0" lvl="0" indent="0" algn="l" rtl="0">
              <a:lnSpc>
                <a:spcPct val="100000"/>
              </a:lnSpc>
              <a:spcBef>
                <a:spcPts val="0"/>
              </a:spcBef>
              <a:spcAft>
                <a:spcPts val="0"/>
              </a:spcAft>
              <a:buSzPts val="1400"/>
              <a:buFont typeface="Arial" panose="020B0604020202020204" pitchFamily="34" charset="0"/>
              <a:buNone/>
            </a:pPr>
            <a:r>
              <a:rPr lang="en-US" b="1" dirty="0"/>
              <a:t>Editor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The editor has ‘write’ permissions for only content files and folders.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Users in this role are primarily content creators and managers.</a:t>
            </a:r>
          </a:p>
          <a:p>
            <a:pPr marL="0" lvl="0" indent="0" algn="l" rtl="0">
              <a:lnSpc>
                <a:spcPct val="100000"/>
              </a:lnSpc>
              <a:spcBef>
                <a:spcPts val="0"/>
              </a:spcBef>
              <a:spcAft>
                <a:spcPts val="0"/>
              </a:spcAft>
              <a:buSzPts val="1400"/>
              <a:buFont typeface="Arial" panose="020B0604020202020204" pitchFamily="34" charset="0"/>
              <a:buNone/>
            </a:pPr>
            <a:endParaRPr lang="en-US" b="1" dirty="0"/>
          </a:p>
          <a:p>
            <a:pPr marL="0" lvl="0" indent="0" algn="l" rtl="0">
              <a:lnSpc>
                <a:spcPct val="100000"/>
              </a:lnSpc>
              <a:spcBef>
                <a:spcPts val="0"/>
              </a:spcBef>
              <a:spcAft>
                <a:spcPts val="0"/>
              </a:spcAft>
              <a:buSzPts val="1400"/>
              <a:buFont typeface="Arial" panose="020B0604020202020204" pitchFamily="34" charset="0"/>
              <a:buNone/>
            </a:pPr>
            <a:r>
              <a:rPr lang="en-US" b="1" dirty="0"/>
              <a:t>Contributor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The contributor role is like a ‘read-only’ role with the exception that upload file management action is allowed.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No other file and folder editing options are allowed including inline editing.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The ability to preview and download files is still supported with this level of permissions.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Users associated with updater role cannot participate in live collaboration (write permission required).</a:t>
            </a:r>
          </a:p>
          <a:p>
            <a:pPr marL="0" lvl="0" indent="0" algn="l" rtl="0">
              <a:lnSpc>
                <a:spcPct val="100000"/>
              </a:lnSpc>
              <a:spcBef>
                <a:spcPts val="0"/>
              </a:spcBef>
              <a:spcAft>
                <a:spcPts val="0"/>
              </a:spcAft>
              <a:buSzPts val="1400"/>
              <a:buFont typeface="Arial" panose="020B0604020202020204" pitchFamily="34" charset="0"/>
              <a:buNone/>
            </a:pPr>
            <a:endParaRPr lang="en-US" b="1" dirty="0"/>
          </a:p>
          <a:p>
            <a:pPr marL="0" lvl="0" indent="0" algn="l" rtl="0">
              <a:lnSpc>
                <a:spcPct val="100000"/>
              </a:lnSpc>
              <a:spcBef>
                <a:spcPts val="0"/>
              </a:spcBef>
              <a:spcAft>
                <a:spcPts val="0"/>
              </a:spcAft>
              <a:buSzPts val="1400"/>
              <a:buFont typeface="Arial" panose="020B0604020202020204" pitchFamily="34" charset="0"/>
              <a:buNone/>
            </a:pPr>
            <a:r>
              <a:rPr lang="en-US" b="1" dirty="0"/>
              <a:t>Viewer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The viewer role is a standard ‘read-only’ role with no editing options.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The ability to preview and download files is still supported with this level of permissions.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Users associated with the viewer role cannot participate in live collaboration (‘write’ permission required).</a:t>
            </a:r>
            <a:endParaRPr lang="en-US" b="1" dirty="0"/>
          </a:p>
        </p:txBody>
      </p:sp>
      <p:sp>
        <p:nvSpPr>
          <p:cNvPr id="4" name="Slide Number Placeholder 3"/>
          <p:cNvSpPr>
            <a:spLocks noGrp="1"/>
          </p:cNvSpPr>
          <p:nvPr>
            <p:ph type="sldNum" sz="quarter" idx="5"/>
          </p:nvPr>
        </p:nvSpPr>
        <p:spPr/>
        <p:txBody>
          <a:bodyPr/>
          <a:lstStyle/>
          <a:p>
            <a:fld id="{14390918-D121-E64F-A459-C3E5964A4A6D}" type="slidenum">
              <a:rPr lang="en-US" smtClean="0"/>
              <a:pPr/>
              <a:t>8</a:t>
            </a:fld>
            <a:endParaRPr lang="en-US" dirty="0"/>
          </a:p>
        </p:txBody>
      </p:sp>
    </p:spTree>
    <p:extLst>
      <p:ext uri="{BB962C8B-B14F-4D97-AF65-F5344CB8AC3E}">
        <p14:creationId xmlns:p14="http://schemas.microsoft.com/office/powerpoint/2010/main" val="81907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33375"/>
            <a:ext cx="5584825" cy="314166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
                <a:schemeClr val="dk1"/>
              </a:buClr>
              <a:buSzPts val="1400"/>
              <a:buFont typeface="Arial"/>
              <a:buNone/>
              <a:tabLst/>
              <a:defRPr/>
            </a:pPr>
            <a:r>
              <a:rPr lang="en-US" dirty="0"/>
              <a:t>DocuShare Go was designed with the individual user in-mind, its intuitive, single-view and customizable dashboard, gives complete visibility over recent activities and required actions.</a:t>
            </a:r>
          </a:p>
          <a:p>
            <a:pPr marL="0" marR="0" lvl="0" indent="0" algn="l" defTabSz="685800" rtl="0" eaLnBrk="1" fontAlgn="auto" latinLnBrk="0" hangingPunct="1">
              <a:lnSpc>
                <a:spcPct val="100000"/>
              </a:lnSpc>
              <a:spcBef>
                <a:spcPts val="0"/>
              </a:spcBef>
              <a:spcAft>
                <a:spcPts val="0"/>
              </a:spcAft>
              <a:buClr>
                <a:schemeClr val="dk1"/>
              </a:buClr>
              <a:buSzPts val="1400"/>
              <a:buFont typeface="Arial"/>
              <a:buNone/>
              <a:tabLst/>
              <a:defRPr/>
            </a:pPr>
            <a:r>
              <a:rPr lang="en-US" dirty="0"/>
              <a:t>Each widget can be dragged to a different location, resized or removed, allowing each user to create their own dashboard look and feel.</a:t>
            </a:r>
          </a:p>
          <a:p>
            <a:pPr marL="0" marR="0" lvl="0" indent="0" algn="l" defTabSz="685800" rtl="0" eaLnBrk="1" fontAlgn="auto" latinLnBrk="0" hangingPunct="1">
              <a:lnSpc>
                <a:spcPct val="100000"/>
              </a:lnSpc>
              <a:spcBef>
                <a:spcPts val="0"/>
              </a:spcBef>
              <a:spcAft>
                <a:spcPts val="0"/>
              </a:spcAft>
              <a:buClr>
                <a:schemeClr val="dk1"/>
              </a:buClr>
              <a:buSzPts val="1400"/>
              <a:buFont typeface="Arial"/>
              <a:buNone/>
              <a:tabLst/>
              <a:defRPr/>
            </a:pPr>
            <a:endParaRPr lang="en-US" dirty="0"/>
          </a:p>
          <a:p>
            <a:pPr marL="0" marR="0" lvl="0" indent="0" algn="l" defTabSz="685800" rtl="0" eaLnBrk="1" fontAlgn="auto" latinLnBrk="0" hangingPunct="1">
              <a:lnSpc>
                <a:spcPct val="100000"/>
              </a:lnSpc>
              <a:spcBef>
                <a:spcPts val="0"/>
              </a:spcBef>
              <a:spcAft>
                <a:spcPts val="0"/>
              </a:spcAft>
              <a:buClr>
                <a:schemeClr val="dk1"/>
              </a:buClr>
              <a:buSzPts val="1400"/>
              <a:buFont typeface="Arial"/>
              <a:buNone/>
              <a:tabLst/>
              <a:defRPr/>
            </a:pPr>
            <a:r>
              <a:rPr lang="en-US" dirty="0"/>
              <a:t>The main account dashboard can only be customized by the subscription owner or account administrator, for any invited user, they can customize their own account page or collection they create.</a:t>
            </a:r>
          </a:p>
          <a:p>
            <a:pPr marL="0" marR="0" lvl="0" indent="0" algn="l" defTabSz="685800" rtl="0" eaLnBrk="1" fontAlgn="auto" latinLnBrk="0" hangingPunct="1">
              <a:lnSpc>
                <a:spcPct val="100000"/>
              </a:lnSpc>
              <a:spcBef>
                <a:spcPts val="0"/>
              </a:spcBef>
              <a:spcAft>
                <a:spcPts val="0"/>
              </a:spcAft>
              <a:buClr>
                <a:schemeClr val="dk1"/>
              </a:buClr>
              <a:buSzPts val="1400"/>
              <a:buFont typeface="Arial"/>
              <a:buNone/>
              <a:tabLst/>
              <a:defRPr/>
            </a:pPr>
            <a:endParaRPr lang="en-US" b="1" dirty="0"/>
          </a:p>
          <a:p>
            <a:pPr marL="0" marR="0" lvl="0" indent="0" algn="l" defTabSz="685800" rtl="0" eaLnBrk="1" fontAlgn="auto" latinLnBrk="0" hangingPunct="1">
              <a:lnSpc>
                <a:spcPct val="100000"/>
              </a:lnSpc>
              <a:spcBef>
                <a:spcPts val="0"/>
              </a:spcBef>
              <a:spcAft>
                <a:spcPts val="0"/>
              </a:spcAft>
              <a:buClr>
                <a:schemeClr val="dk1"/>
              </a:buClr>
              <a:buSzPts val="1400"/>
              <a:buFont typeface="Arial"/>
              <a:buNone/>
              <a:tabLst/>
              <a:defRPr/>
            </a:pPr>
            <a:r>
              <a:rPr lang="en-US" b="1" dirty="0"/>
              <a:t>Note to presenter: </a:t>
            </a:r>
            <a:r>
              <a:rPr lang="en-US" b="0" dirty="0"/>
              <a:t>Go </a:t>
            </a:r>
            <a:r>
              <a:rPr lang="en-US" dirty="0"/>
              <a:t>through the different widget types on the slide.</a:t>
            </a:r>
          </a:p>
        </p:txBody>
      </p:sp>
      <p:sp>
        <p:nvSpPr>
          <p:cNvPr id="4" name="Slide Number Placeholder 3"/>
          <p:cNvSpPr>
            <a:spLocks noGrp="1"/>
          </p:cNvSpPr>
          <p:nvPr>
            <p:ph type="sldNum" sz="quarter" idx="5"/>
          </p:nvPr>
        </p:nvSpPr>
        <p:spPr/>
        <p:txBody>
          <a:bodyPr/>
          <a:lstStyle/>
          <a:p>
            <a:fld id="{14390918-D121-E64F-A459-C3E5964A4A6D}" type="slidenum">
              <a:rPr lang="en-US" smtClean="0"/>
              <a:pPr/>
              <a:t>9</a:t>
            </a:fld>
            <a:endParaRPr lang="en-US" dirty="0"/>
          </a:p>
        </p:txBody>
      </p:sp>
    </p:spTree>
    <p:extLst>
      <p:ext uri="{BB962C8B-B14F-4D97-AF65-F5344CB8AC3E}">
        <p14:creationId xmlns:p14="http://schemas.microsoft.com/office/powerpoint/2010/main" val="4277595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Option-19">
    <p:spTree>
      <p:nvGrpSpPr>
        <p:cNvPr id="1" name=""/>
        <p:cNvGrpSpPr/>
        <p:nvPr/>
      </p:nvGrpSpPr>
      <p:grpSpPr>
        <a:xfrm>
          <a:off x="0" y="0"/>
          <a:ext cx="0" cy="0"/>
          <a:chOff x="0" y="0"/>
          <a:chExt cx="0" cy="0"/>
        </a:xfrm>
      </p:grpSpPr>
      <p:sp>
        <p:nvSpPr>
          <p:cNvPr id="9" name="Title 3"/>
          <p:cNvSpPr>
            <a:spLocks noGrp="1"/>
          </p:cNvSpPr>
          <p:nvPr>
            <p:ph type="title" hasCustomPrompt="1"/>
          </p:nvPr>
        </p:nvSpPr>
        <p:spPr>
          <a:xfrm>
            <a:off x="685799" y="3505200"/>
            <a:ext cx="6867635" cy="1271588"/>
          </a:xfrm>
          <a:prstGeom prst="rect">
            <a:avLst/>
          </a:prstGeom>
          <a:noFill/>
        </p:spPr>
        <p:txBody>
          <a:bodyPr lIns="0" tIns="274320" rIns="182880" bIns="91440" anchor="t" anchorCtr="0"/>
          <a:lstStyle>
            <a:lvl1pPr marL="0" indent="0">
              <a:buClrTx/>
              <a:buFont typeface="Arial" panose="020B0604020202020204" pitchFamily="34" charset="0"/>
              <a:buNone/>
              <a:defRPr lang="en-US" sz="2800" dirty="0">
                <a:latin typeface="Arial" panose="020B0604020202020204" pitchFamily="34" charset="0"/>
                <a:cs typeface="Arial" panose="020B0604020202020204" pitchFamily="34" charset="0"/>
              </a:defRPr>
            </a:lvl1pPr>
          </a:lstStyle>
          <a:p>
            <a:pPr marL="0" lvl="0"/>
            <a:r>
              <a:rPr lang="en-US" dirty="0"/>
              <a:t>Click to edit </a:t>
            </a:r>
            <a:br>
              <a:rPr lang="en-US" dirty="0"/>
            </a:br>
            <a:r>
              <a:rPr lang="en-US" dirty="0"/>
              <a:t>Master title style</a:t>
            </a:r>
          </a:p>
        </p:txBody>
      </p:sp>
      <p:pic>
        <p:nvPicPr>
          <p:cNvPr id="8" name="Picture 7">
            <a:extLst>
              <a:ext uri="{FF2B5EF4-FFF2-40B4-BE49-F238E27FC236}">
                <a16:creationId xmlns:a16="http://schemas.microsoft.com/office/drawing/2014/main" id="{6A71E5AD-5959-A144-842E-3DDC0184024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9144000" cy="3505200"/>
          </a:xfrm>
          <a:prstGeom prst="rect">
            <a:avLst/>
          </a:prstGeom>
        </p:spPr>
      </p:pic>
      <p:grpSp>
        <p:nvGrpSpPr>
          <p:cNvPr id="25" name="Group 24">
            <a:extLst>
              <a:ext uri="{FF2B5EF4-FFF2-40B4-BE49-F238E27FC236}">
                <a16:creationId xmlns:a16="http://schemas.microsoft.com/office/drawing/2014/main" id="{E8A3EB20-527D-094B-8A92-2D7BA4831498}"/>
              </a:ext>
            </a:extLst>
          </p:cNvPr>
          <p:cNvGrpSpPr/>
          <p:nvPr userDrawn="1"/>
        </p:nvGrpSpPr>
        <p:grpSpPr>
          <a:xfrm>
            <a:off x="285750" y="3835387"/>
            <a:ext cx="220429" cy="1308113"/>
            <a:chOff x="28200" y="3835387"/>
            <a:chExt cx="220429" cy="1308113"/>
          </a:xfrm>
        </p:grpSpPr>
        <p:cxnSp>
          <p:nvCxnSpPr>
            <p:cNvPr id="26" name="Straight Connector 25">
              <a:extLst>
                <a:ext uri="{FF2B5EF4-FFF2-40B4-BE49-F238E27FC236}">
                  <a16:creationId xmlns:a16="http://schemas.microsoft.com/office/drawing/2014/main" id="{70320113-F83E-3444-A0E3-A6B7938CE26A}"/>
                </a:ext>
              </a:extLst>
            </p:cNvPr>
            <p:cNvCxnSpPr>
              <a:cxnSpLocks/>
            </p:cNvCxnSpPr>
            <p:nvPr userDrawn="1"/>
          </p:nvCxnSpPr>
          <p:spPr>
            <a:xfrm flipH="1">
              <a:off x="136802" y="3942446"/>
              <a:ext cx="3225" cy="1201054"/>
            </a:xfrm>
            <a:prstGeom prst="line">
              <a:avLst/>
            </a:prstGeom>
            <a:ln w="9525">
              <a:solidFill>
                <a:schemeClr val="bg2"/>
              </a:solidFill>
              <a:round/>
              <a:headEnd type="none"/>
              <a:tailEnd type="non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E28A060-A640-B444-9A53-38C214F45A40}"/>
                </a:ext>
              </a:extLst>
            </p:cNvPr>
            <p:cNvSpPr/>
            <p:nvPr userDrawn="1"/>
          </p:nvSpPr>
          <p:spPr>
            <a:xfrm>
              <a:off x="28200" y="3835387"/>
              <a:ext cx="220429" cy="220429"/>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C7E4808-868B-7E46-9678-7D44115B6DA1}"/>
                </a:ext>
              </a:extLst>
            </p:cNvPr>
            <p:cNvSpPr/>
            <p:nvPr userDrawn="1"/>
          </p:nvSpPr>
          <p:spPr>
            <a:xfrm>
              <a:off x="101560" y="3908747"/>
              <a:ext cx="73708" cy="737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9701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Slide_Option-10-DP">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F560D1-5706-46FB-9628-C0406C591A0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29" y="0"/>
            <a:ext cx="9141741" cy="5143500"/>
          </a:xfrm>
          <a:prstGeom prst="rect">
            <a:avLst/>
          </a:prstGeom>
        </p:spPr>
      </p:pic>
      <p:sp>
        <p:nvSpPr>
          <p:cNvPr id="9" name="Title 3"/>
          <p:cNvSpPr>
            <a:spLocks noGrp="1"/>
          </p:cNvSpPr>
          <p:nvPr>
            <p:ph type="title" hasCustomPrompt="1"/>
          </p:nvPr>
        </p:nvSpPr>
        <p:spPr>
          <a:xfrm>
            <a:off x="388937" y="1292126"/>
            <a:ext cx="4572000" cy="1280160"/>
          </a:xfrm>
          <a:prstGeom prst="rect">
            <a:avLst/>
          </a:prstGeom>
          <a:solidFill>
            <a:schemeClr val="bg2"/>
          </a:solidFill>
        </p:spPr>
        <p:txBody>
          <a:bodyPr lIns="301752" tIns="274320" bIns="91440" anchor="t" anchorCtr="0"/>
          <a:lstStyle>
            <a:lvl1pPr>
              <a:defRPr lang="en-US" sz="2800" dirty="0">
                <a:solidFill>
                  <a:schemeClr val="bg1"/>
                </a:solidFill>
                <a:latin typeface="Arial" panose="020B0604020202020204" pitchFamily="34" charset="0"/>
                <a:cs typeface="Arial" panose="020B0604020202020204" pitchFamily="34" charset="0"/>
              </a:defRPr>
            </a:lvl1pPr>
          </a:lstStyle>
          <a:p>
            <a:pPr marL="0" lvl="0"/>
            <a:r>
              <a:rPr lang="en-US" dirty="0"/>
              <a:t>Click to edit </a:t>
            </a:r>
            <a:br>
              <a:rPr lang="en-US" dirty="0"/>
            </a:br>
            <a:r>
              <a:rPr lang="en-US" dirty="0"/>
              <a:t>Master title style</a:t>
            </a:r>
          </a:p>
        </p:txBody>
      </p:sp>
      <p:cxnSp>
        <p:nvCxnSpPr>
          <p:cNvPr id="8" name="Straight Connector 7">
            <a:extLst>
              <a:ext uri="{FF2B5EF4-FFF2-40B4-BE49-F238E27FC236}">
                <a16:creationId xmlns:a16="http://schemas.microsoft.com/office/drawing/2014/main" id="{AAB160E8-7F4E-6C43-BFF3-4F36458BC359}"/>
              </a:ext>
            </a:extLst>
          </p:cNvPr>
          <p:cNvCxnSpPr>
            <a:cxnSpLocks/>
          </p:cNvCxnSpPr>
          <p:nvPr userDrawn="1"/>
        </p:nvCxnSpPr>
        <p:spPr>
          <a:xfrm>
            <a:off x="7912894" y="4409872"/>
            <a:ext cx="1231106" cy="0"/>
          </a:xfrm>
          <a:prstGeom prst="line">
            <a:avLst/>
          </a:prstGeom>
          <a:ln w="9525">
            <a:solidFill>
              <a:schemeClr val="bg2"/>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2CC6E8D-3BAD-BE4F-B21C-2ED9EE946971}"/>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7885882" y="4658413"/>
            <a:ext cx="956288" cy="195432"/>
          </a:xfrm>
          <a:prstGeom prst="rect">
            <a:avLst/>
          </a:prstGeom>
        </p:spPr>
      </p:pic>
    </p:spTree>
    <p:extLst>
      <p:ext uri="{BB962C8B-B14F-4D97-AF65-F5344CB8AC3E}">
        <p14:creationId xmlns:p14="http://schemas.microsoft.com/office/powerpoint/2010/main" val="32547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_1-Column">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3F1E8E-B020-0243-A149-2B96C0807A1C}"/>
              </a:ext>
            </a:extLst>
          </p:cNvPr>
          <p:cNvSpPr/>
          <p:nvPr userDrawn="1"/>
        </p:nvSpPr>
        <p:spPr>
          <a:xfrm>
            <a:off x="0" y="0"/>
            <a:ext cx="9144000" cy="12668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p:txBody>
          <a:bodyPr/>
          <a:lstStyle/>
          <a:p>
            <a:fld id="{80CC3474-811F-B342-9D29-E222B00B2A79}" type="slidenum">
              <a:rPr lang="en-US" smtClean="0"/>
              <a:pPr/>
              <a:t>‹#›</a:t>
            </a:fld>
            <a:endParaRPr lang="en-US" dirty="0"/>
          </a:p>
        </p:txBody>
      </p:sp>
      <p:sp>
        <p:nvSpPr>
          <p:cNvPr id="4" name="Date Placeholder 3"/>
          <p:cNvSpPr>
            <a:spLocks noGrp="1"/>
          </p:cNvSpPr>
          <p:nvPr>
            <p:ph type="dt" sz="half" idx="11"/>
          </p:nvPr>
        </p:nvSpPr>
        <p:spPr/>
        <p:txBody>
          <a:bodyPr/>
          <a:lstStyle/>
          <a:p>
            <a:fld id="{29B6B72D-817D-DF45-90D4-9B87F5C11FF4}" type="datetime3">
              <a:rPr lang="en-US"/>
              <a:t>1 September 2022</a:t>
            </a:fld>
            <a:endParaRPr lang="en-US" dirty="0"/>
          </a:p>
        </p:txBody>
      </p:sp>
      <p:sp>
        <p:nvSpPr>
          <p:cNvPr id="5" name="Footer Placeholder 4"/>
          <p:cNvSpPr>
            <a:spLocks noGrp="1"/>
          </p:cNvSpPr>
          <p:nvPr>
            <p:ph type="ftr" sz="quarter" idx="12"/>
          </p:nvPr>
        </p:nvSpPr>
        <p:spPr/>
        <p:txBody>
          <a:bodyPr/>
          <a:lstStyle/>
          <a:p>
            <a:r>
              <a:rPr lang="en-US" dirty="0"/>
              <a:t>Xerox Internal Use Only</a:t>
            </a:r>
          </a:p>
        </p:txBody>
      </p:sp>
      <p:sp>
        <p:nvSpPr>
          <p:cNvPr id="6" name="Text Placeholder 10"/>
          <p:cNvSpPr>
            <a:spLocks noGrp="1"/>
          </p:cNvSpPr>
          <p:nvPr>
            <p:ph type="body" sz="quarter" idx="13"/>
          </p:nvPr>
        </p:nvSpPr>
        <p:spPr>
          <a:xfrm>
            <a:off x="390418" y="1419225"/>
            <a:ext cx="8368903" cy="3024732"/>
          </a:xfrm>
          <a:prstGeom prst="rect">
            <a:avLst/>
          </a:prstGeom>
        </p:spPr>
        <p:txBody>
          <a:bodyPr lIns="0" tIns="0" rIns="0" bIns="0"/>
          <a:lstStyle>
            <a:lvl1pPr marL="0" indent="0">
              <a:buClrTx/>
              <a:buFont typeface="Arial" panose="020B0604020202020204" pitchFamily="34" charset="0"/>
              <a:buNone/>
              <a:tabLst/>
              <a:defRPr>
                <a:solidFill>
                  <a:schemeClr val="bg2"/>
                </a:solidFill>
              </a:defRPr>
            </a:lvl1pPr>
            <a:lvl2pPr marL="176213" indent="-176213">
              <a:lnSpc>
                <a:spcPct val="95000"/>
              </a:lnSpc>
              <a:spcAft>
                <a:spcPts val="300"/>
              </a:spcAft>
              <a:buClrTx/>
              <a:tabLst/>
              <a:defRPr>
                <a:solidFill>
                  <a:schemeClr val="tx1"/>
                </a:solidFill>
              </a:defRPr>
            </a:lvl2pPr>
            <a:lvl3pPr marL="358379" indent="-164306">
              <a:lnSpc>
                <a:spcPct val="95000"/>
              </a:lnSpc>
              <a:buClrTx/>
              <a:buFont typeface="Arial" panose="020B0604020202020204" pitchFamily="34" charset="0"/>
              <a:buChar char="‒"/>
              <a:tabLst/>
              <a:defRPr>
                <a:solidFill>
                  <a:schemeClr val="tx1"/>
                </a:solidFill>
              </a:defRPr>
            </a:lvl3pPr>
            <a:lvl4pPr marL="532210" indent="-173831">
              <a:lnSpc>
                <a:spcPct val="95000"/>
              </a:lnSpc>
              <a:buClrTx/>
              <a:tabLst/>
              <a:defRPr sz="1350">
                <a:solidFill>
                  <a:schemeClr val="tx1"/>
                </a:solidFill>
              </a:defRPr>
            </a:lvl4pPr>
            <a:lvl5pPr marL="710804" indent="-171450">
              <a:lnSpc>
                <a:spcPct val="95000"/>
              </a:lnSpc>
              <a:buClrTx/>
              <a:buFont typeface="Arial" panose="020B0604020202020204" pitchFamily="34" charset="0"/>
              <a:buChar char="‒"/>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7B916D94-1D24-FA44-A34E-563ABA57CA26}"/>
              </a:ext>
            </a:extLst>
          </p:cNvPr>
          <p:cNvSpPr>
            <a:spLocks noGrp="1"/>
          </p:cNvSpPr>
          <p:nvPr>
            <p:ph type="title"/>
          </p:nvPr>
        </p:nvSpPr>
        <p:spPr>
          <a:xfrm>
            <a:off x="390417" y="339725"/>
            <a:ext cx="8368903" cy="928688"/>
          </a:xfrm>
          <a:prstGeom prst="rect">
            <a:avLst/>
          </a:prstGeom>
        </p:spPr>
        <p:txBody>
          <a:bodyPr lIns="0" tIns="0" rIns="0" bIns="0"/>
          <a:lstStyle>
            <a:lvl1pPr marL="0" indent="0" algn="l" defTabSz="685800" rtl="0" eaLnBrk="1" latinLnBrk="0" hangingPunct="1">
              <a:lnSpc>
                <a:spcPct val="90000"/>
              </a:lnSpc>
              <a:spcBef>
                <a:spcPct val="0"/>
              </a:spcBef>
              <a:buClrTx/>
              <a:buFont typeface="Arial" panose="020B0604020202020204" pitchFamily="34" charset="0"/>
              <a:buNone/>
              <a:defRPr lang="en-US" sz="2700" kern="1200" dirty="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56782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nd_Legals-Standard">
    <p:spTree>
      <p:nvGrpSpPr>
        <p:cNvPr id="1" name=""/>
        <p:cNvGrpSpPr/>
        <p:nvPr/>
      </p:nvGrpSpPr>
      <p:grpSpPr>
        <a:xfrm>
          <a:off x="0" y="0"/>
          <a:ext cx="0" cy="0"/>
          <a:chOff x="0" y="0"/>
          <a:chExt cx="0" cy="0"/>
        </a:xfrm>
      </p:grpSpPr>
      <p:sp>
        <p:nvSpPr>
          <p:cNvPr id="4" name="TextBox 3"/>
          <p:cNvSpPr txBox="1"/>
          <p:nvPr userDrawn="1"/>
        </p:nvSpPr>
        <p:spPr>
          <a:xfrm>
            <a:off x="400378" y="4783614"/>
            <a:ext cx="8391525" cy="92333"/>
          </a:xfrm>
          <a:prstGeom prst="rect">
            <a:avLst/>
          </a:prstGeom>
          <a:noFill/>
        </p:spPr>
        <p:txBody>
          <a:bodyPr wrap="square" lIns="0" tIns="0" rIns="0" bIns="0" rtlCol="0" anchor="ctr" anchorCtr="0">
            <a:spAutoFit/>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latin typeface="+mn-lt"/>
                <a:ea typeface="+mn-ea"/>
                <a:cs typeface="+mn-cs"/>
              </a:rPr>
              <a:t>© 2021 Xerox Corporation. All rights reserved. Xerox®, ConnectKey® and DocuShare® are trademarks of Xerox Corporation in the United States and/or other countries.</a:t>
            </a:r>
            <a:r>
              <a:rPr lang="en-US" sz="600" kern="1200" baseline="0" dirty="0">
                <a:solidFill>
                  <a:schemeClr val="tx1"/>
                </a:solidFill>
                <a:latin typeface="+mn-lt"/>
                <a:ea typeface="+mn-ea"/>
                <a:cs typeface="+mn-cs"/>
              </a:rPr>
              <a:t>     09/21     BR34393</a:t>
            </a:r>
            <a:endParaRPr lang="en-US" sz="600" kern="1200" dirty="0">
              <a:solidFill>
                <a:schemeClr val="tx1"/>
              </a:solidFill>
              <a:latin typeface="+mn-lt"/>
              <a:ea typeface="+mn-ea"/>
              <a:cs typeface="+mn-cs"/>
            </a:endParaRPr>
          </a:p>
        </p:txBody>
      </p:sp>
      <p:pic>
        <p:nvPicPr>
          <p:cNvPr id="3" name="Picture 2">
            <a:extLst>
              <a:ext uri="{FF2B5EF4-FFF2-40B4-BE49-F238E27FC236}">
                <a16:creationId xmlns:a16="http://schemas.microsoft.com/office/drawing/2014/main" id="{F5177244-2E34-A647-9702-0FB0544592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1421" y="2160162"/>
            <a:ext cx="2818661" cy="576036"/>
          </a:xfrm>
          <a:prstGeom prst="rect">
            <a:avLst/>
          </a:prstGeom>
        </p:spPr>
      </p:pic>
    </p:spTree>
    <p:extLst>
      <p:ext uri="{BB962C8B-B14F-4D97-AF65-F5344CB8AC3E}">
        <p14:creationId xmlns:p14="http://schemas.microsoft.com/office/powerpoint/2010/main" val="266452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90418" y="4778126"/>
            <a:ext cx="365158" cy="92333"/>
          </a:xfrm>
          <a:prstGeom prst="rect">
            <a:avLst/>
          </a:prstGeom>
        </p:spPr>
        <p:txBody>
          <a:bodyPr vert="horz" wrap="square" lIns="0" tIns="0" rIns="0" bIns="0" rtlCol="0" anchor="ctr">
            <a:spAutoFit/>
          </a:bodyPr>
          <a:lstStyle>
            <a:lvl1pPr algn="l">
              <a:defRPr sz="600">
                <a:solidFill>
                  <a:schemeClr val="tx1"/>
                </a:solidFill>
              </a:defRPr>
            </a:lvl1pPr>
          </a:lstStyle>
          <a:p>
            <a:fld id="{80CC3474-811F-B342-9D29-E222B00B2A79}" type="slidenum">
              <a:rPr lang="en-US" smtClean="0"/>
              <a:pPr/>
              <a:t>‹#›</a:t>
            </a:fld>
            <a:endParaRPr lang="en-US" dirty="0"/>
          </a:p>
        </p:txBody>
      </p:sp>
      <p:sp>
        <p:nvSpPr>
          <p:cNvPr id="9" name="Date Placeholder 3"/>
          <p:cNvSpPr>
            <a:spLocks noGrp="1"/>
          </p:cNvSpPr>
          <p:nvPr>
            <p:ph type="dt" sz="half" idx="2"/>
          </p:nvPr>
        </p:nvSpPr>
        <p:spPr>
          <a:xfrm>
            <a:off x="998115" y="4778126"/>
            <a:ext cx="1154535" cy="92333"/>
          </a:xfrm>
          <a:prstGeom prst="rect">
            <a:avLst/>
          </a:prstGeom>
        </p:spPr>
        <p:txBody>
          <a:bodyPr vert="horz" lIns="0" tIns="45720" rIns="0" bIns="45720" rtlCol="0" anchor="ctr"/>
          <a:lstStyle>
            <a:lvl1pPr marL="0" algn="l" defTabSz="342900" rtl="0" eaLnBrk="1" latinLnBrk="0" hangingPunct="1">
              <a:defRPr lang="en-US" sz="600" kern="1200" smtClean="0">
                <a:solidFill>
                  <a:schemeClr val="tx1"/>
                </a:solidFill>
                <a:latin typeface="+mn-lt"/>
                <a:ea typeface="+mn-ea"/>
                <a:cs typeface="+mn-cs"/>
              </a:defRPr>
            </a:lvl1pPr>
          </a:lstStyle>
          <a:p>
            <a:fld id="{649D78C2-E7C3-F145-9834-136C1828525E}" type="datetime3">
              <a:rPr lang="en-US"/>
              <a:t>1 September 2022</a:t>
            </a:fld>
            <a:endParaRPr lang="en-US" dirty="0"/>
          </a:p>
        </p:txBody>
      </p:sp>
      <p:sp>
        <p:nvSpPr>
          <p:cNvPr id="2" name="Footer Placeholder 1"/>
          <p:cNvSpPr>
            <a:spLocks noGrp="1"/>
          </p:cNvSpPr>
          <p:nvPr>
            <p:ph type="ftr" sz="quarter" idx="3"/>
          </p:nvPr>
        </p:nvSpPr>
        <p:spPr>
          <a:xfrm>
            <a:off x="3059832" y="4776788"/>
            <a:ext cx="3055218" cy="93671"/>
          </a:xfrm>
          <a:prstGeom prst="rect">
            <a:avLst/>
          </a:prstGeom>
        </p:spPr>
        <p:txBody>
          <a:bodyPr vert="horz" lIns="0" tIns="45720" rIns="0" bIns="45720" rtlCol="0" anchor="ctr"/>
          <a:lstStyle>
            <a:lvl1pPr algn="l">
              <a:defRPr sz="600">
                <a:solidFill>
                  <a:schemeClr val="tx1"/>
                </a:solidFill>
              </a:defRPr>
            </a:lvl1pPr>
          </a:lstStyle>
          <a:p>
            <a:r>
              <a:rPr lang="en-US" dirty="0"/>
              <a:t>Xerox Internal Use Only</a:t>
            </a:r>
          </a:p>
        </p:txBody>
      </p:sp>
      <p:pic>
        <p:nvPicPr>
          <p:cNvPr id="11" name="Picture 10">
            <a:extLst>
              <a:ext uri="{FF2B5EF4-FFF2-40B4-BE49-F238E27FC236}">
                <a16:creationId xmlns:a16="http://schemas.microsoft.com/office/drawing/2014/main" id="{CE29DB5A-7823-3A4B-A9CE-D86F686BBC7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885882" y="4658413"/>
            <a:ext cx="956289" cy="195432"/>
          </a:xfrm>
          <a:prstGeom prst="rect">
            <a:avLst/>
          </a:prstGeom>
        </p:spPr>
      </p:pic>
    </p:spTree>
    <p:extLst>
      <p:ext uri="{BB962C8B-B14F-4D97-AF65-F5344CB8AC3E}">
        <p14:creationId xmlns:p14="http://schemas.microsoft.com/office/powerpoint/2010/main" val="4063368707"/>
      </p:ext>
    </p:extLst>
  </p:cSld>
  <p:clrMap bg1="lt1" tx1="dk1" bg2="lt2" tx2="dk2" accent1="accent1" accent2="accent2" accent3="accent3" accent4="accent4" accent5="accent5" accent6="accent6" hlink="hlink" folHlink="folHlink"/>
  <p:sldLayoutIdLst>
    <p:sldLayoutId id="2147483923" r:id="rId1"/>
    <p:sldLayoutId id="2147483889" r:id="rId2"/>
    <p:sldLayoutId id="2147483886" r:id="rId3"/>
    <p:sldLayoutId id="214748378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marL="0" indent="0" algn="l" defTabSz="685800" rtl="0" eaLnBrk="1" latinLnBrk="0" hangingPunct="1">
        <a:lnSpc>
          <a:spcPct val="90000"/>
        </a:lnSpc>
        <a:spcBef>
          <a:spcPct val="0"/>
        </a:spcBef>
        <a:buClrTx/>
        <a:buFont typeface="Arial" panose="020B0604020202020204" pitchFamily="34" charset="0"/>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4" userDrawn="1">
          <p15:clr>
            <a:srgbClr val="F26B43"/>
          </p15:clr>
        </p15:guide>
        <p15:guide id="2" pos="2880" userDrawn="1">
          <p15:clr>
            <a:srgbClr val="F26B43"/>
          </p15:clr>
        </p15:guide>
        <p15:guide id="3" orient="horz" pos="3009" userDrawn="1">
          <p15:clr>
            <a:srgbClr val="F26B43"/>
          </p15:clr>
        </p15:guide>
        <p15:guide id="5" pos="5531" userDrawn="1">
          <p15:clr>
            <a:srgbClr val="F26B43"/>
          </p15:clr>
        </p15:guide>
        <p15:guide id="6" pos="245" userDrawn="1">
          <p15:clr>
            <a:srgbClr val="F26B43"/>
          </p15:clr>
        </p15:guide>
        <p15:guide id="7" orient="horz" pos="2208" userDrawn="1">
          <p15:clr>
            <a:srgbClr val="F26B43"/>
          </p15:clr>
        </p15:guide>
        <p15:guide id="8" orient="horz" pos="798" userDrawn="1">
          <p15:clr>
            <a:srgbClr val="F26B43"/>
          </p15:clr>
        </p15:guide>
        <p15:guide id="9" orient="horz" pos="2604" userDrawn="1">
          <p15:clr>
            <a:srgbClr val="F26B43"/>
          </p15:clr>
        </p15:guide>
        <p15:guide id="10" orient="horz" pos="894" userDrawn="1">
          <p15:clr>
            <a:srgbClr val="F26B43"/>
          </p15:clr>
        </p15:guide>
        <p15:guide id="11" orient="horz" pos="2932" userDrawn="1">
          <p15:clr>
            <a:srgbClr val="F26B43"/>
          </p15:clr>
        </p15:guide>
        <p15:guide id="12" orient="horz" pos="16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community.docusharego.com/post/digital-capture-and-search-60087c31da439cab5d21adb6"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community.docusharego.com/post/collaborative-document-editing-in-real-time-60087e23c32f0476b08bd646" TargetMode="Externa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 Id="rId9"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community.docusharego.com/post/how-to-use-widgets-618ac12cba6f3363f7b9e38c" TargetMode="Externa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8D67-2584-4FB0-A57C-70EEF7558097}"/>
              </a:ext>
            </a:extLst>
          </p:cNvPr>
          <p:cNvSpPr>
            <a:spLocks noGrp="1"/>
          </p:cNvSpPr>
          <p:nvPr>
            <p:ph type="title"/>
          </p:nvPr>
        </p:nvSpPr>
        <p:spPr>
          <a:xfrm>
            <a:off x="685798" y="3464010"/>
            <a:ext cx="8153401" cy="1271588"/>
          </a:xfrm>
        </p:spPr>
        <p:txBody>
          <a:bodyPr/>
          <a:lstStyle/>
          <a:p>
            <a:pPr>
              <a:lnSpc>
                <a:spcPct val="100000"/>
              </a:lnSpc>
              <a:spcAft>
                <a:spcPts val="600"/>
              </a:spcAft>
            </a:pPr>
            <a:r>
              <a:rPr lang="en-US" sz="2550" dirty="0"/>
              <a:t>DocuShare</a:t>
            </a:r>
            <a:r>
              <a:rPr lang="en-US" sz="1200" baseline="88000" dirty="0"/>
              <a:t>®</a:t>
            </a:r>
            <a:r>
              <a:rPr lang="en-US" sz="2550" dirty="0"/>
              <a:t> Go Content Management Platform</a:t>
            </a:r>
            <a:br>
              <a:rPr lang="en-US" sz="2550" dirty="0"/>
            </a:br>
            <a:r>
              <a:rPr lang="en-US" sz="2000" dirty="0"/>
              <a:t>Data and documents that organize themselves. </a:t>
            </a:r>
            <a:endParaRPr lang="en-US" dirty="0"/>
          </a:p>
        </p:txBody>
      </p:sp>
    </p:spTree>
    <p:extLst>
      <p:ext uri="{BB962C8B-B14F-4D97-AF65-F5344CB8AC3E}">
        <p14:creationId xmlns:p14="http://schemas.microsoft.com/office/powerpoint/2010/main" val="242051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492DC-F5AC-4534-AF2A-AEAC758A358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68733" y="1479304"/>
            <a:ext cx="3986490" cy="2000179"/>
          </a:xfrm>
          <a:prstGeom prst="rect">
            <a:avLst/>
          </a:prstGeom>
        </p:spPr>
      </p:pic>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Files and Folders</a:t>
            </a:r>
            <a:br>
              <a:rPr lang="en-US" dirty="0"/>
            </a:br>
            <a:r>
              <a:rPr lang="en-US" sz="2000" dirty="0"/>
              <a:t>Upload, search, preview, edit, and share.</a:t>
            </a: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4367664"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FOLDER CREATION</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Get up and running quickly and without any training.</a:t>
            </a:r>
          </a:p>
          <a:p>
            <a:pPr marL="120650" lvl="0" indent="-120650">
              <a:lnSpc>
                <a:spcPts val="1750"/>
              </a:lnSpc>
              <a:spcBef>
                <a:spcPts val="0"/>
              </a:spcBef>
              <a:spcAft>
                <a:spcPts val="600"/>
              </a:spcAft>
              <a:buClr>
                <a:srgbClr val="000000"/>
              </a:buClr>
              <a:buSzPts val="1400"/>
              <a:buFont typeface="Arial" panose="020B0604020202020204" pitchFamily="34" charset="0"/>
              <a:buChar char="•"/>
            </a:pPr>
            <a:r>
              <a:rPr lang="en-US" sz="1200" dirty="0">
                <a:solidFill>
                  <a:srgbClr val="000000"/>
                </a:solidFill>
                <a:ea typeface="Arial"/>
                <a:cs typeface="Arial"/>
                <a:sym typeface="Arial"/>
              </a:rPr>
              <a:t>Select “New Folder” to create new folders</a:t>
            </a:r>
          </a:p>
          <a:p>
            <a:pPr marL="120650" lvl="0" indent="-120650">
              <a:lnSpc>
                <a:spcPts val="1750"/>
              </a:lnSpc>
              <a:spcBef>
                <a:spcPts val="0"/>
              </a:spcBef>
              <a:buClr>
                <a:srgbClr val="000000"/>
              </a:buClr>
              <a:buSzPts val="1400"/>
              <a:buFont typeface="Arial" panose="020B0604020202020204" pitchFamily="34" charset="0"/>
              <a:buChar char="•"/>
            </a:pPr>
            <a:r>
              <a:rPr lang="en-US" sz="1200" dirty="0">
                <a:solidFill>
                  <a:srgbClr val="000000"/>
                </a:solidFill>
                <a:ea typeface="Arial"/>
                <a:cs typeface="Arial"/>
                <a:sym typeface="Arial"/>
              </a:rPr>
              <a:t>Drag and drop entire folders from PCs or servers maintaining original content and structure</a:t>
            </a:r>
          </a:p>
          <a:p>
            <a:pPr marL="120650" lvl="0" indent="-120650">
              <a:lnSpc>
                <a:spcPts val="1750"/>
              </a:lnSpc>
              <a:spcBef>
                <a:spcPts val="0"/>
              </a:spcBef>
              <a:buClr>
                <a:srgbClr val="000000"/>
              </a:buClr>
              <a:buSzPts val="1400"/>
              <a:buFont typeface="Arial" panose="020B0604020202020204" pitchFamily="34" charset="0"/>
              <a:buChar char="•"/>
            </a:pPr>
            <a:endParaRPr lang="en-US" sz="1500" dirty="0">
              <a:solidFill>
                <a:srgbClr val="000000"/>
              </a:solidFill>
              <a:ea typeface="Arial"/>
              <a:cs typeface="Arial"/>
              <a:sym typeface="Arial"/>
            </a:endParaRPr>
          </a:p>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UPLOADING OPTIONS</a:t>
            </a:r>
          </a:p>
          <a:p>
            <a:pPr marL="120650" lvl="0" indent="-120650">
              <a:lnSpc>
                <a:spcPts val="1750"/>
              </a:lnSpc>
              <a:spcBef>
                <a:spcPts val="0"/>
              </a:spcBef>
              <a:spcAft>
                <a:spcPts val="600"/>
              </a:spcAft>
              <a:buClr>
                <a:srgbClr val="000000"/>
              </a:buClr>
              <a:buSzPts val="1400"/>
              <a:buFont typeface="Arial" panose="020B0604020202020204" pitchFamily="34" charset="0"/>
              <a:buChar char="•"/>
            </a:pPr>
            <a:r>
              <a:rPr lang="en-US" sz="1200" dirty="0">
                <a:solidFill>
                  <a:srgbClr val="000000"/>
                </a:solidFill>
                <a:ea typeface="Arial"/>
                <a:cs typeface="Arial"/>
                <a:sym typeface="Arial"/>
              </a:rPr>
              <a:t>Drag and drop files/folders without adding metadata (PC)</a:t>
            </a:r>
          </a:p>
          <a:p>
            <a:pPr marL="120650" lvl="0" indent="-120650">
              <a:lnSpc>
                <a:spcPts val="1750"/>
              </a:lnSpc>
              <a:spcBef>
                <a:spcPts val="0"/>
              </a:spcBef>
              <a:spcAft>
                <a:spcPts val="600"/>
              </a:spcAft>
              <a:buClr>
                <a:srgbClr val="000000"/>
              </a:buClr>
              <a:buSzPts val="1400"/>
              <a:buFont typeface="Arial" panose="020B0604020202020204" pitchFamily="34" charset="0"/>
              <a:buChar char="•"/>
            </a:pPr>
            <a:r>
              <a:rPr lang="en-US" sz="1200" dirty="0">
                <a:solidFill>
                  <a:srgbClr val="000000"/>
                </a:solidFill>
                <a:ea typeface="Arial"/>
                <a:cs typeface="Arial"/>
                <a:sym typeface="Arial"/>
              </a:rPr>
              <a:t>Drag and drop files/folders adding metadata (PC)</a:t>
            </a:r>
          </a:p>
          <a:p>
            <a:pPr marL="120650" lvl="0" indent="-120650">
              <a:lnSpc>
                <a:spcPts val="1750"/>
              </a:lnSpc>
              <a:spcBef>
                <a:spcPts val="0"/>
              </a:spcBef>
              <a:spcAft>
                <a:spcPts val="600"/>
              </a:spcAft>
              <a:buClr>
                <a:srgbClr val="000000"/>
              </a:buClr>
              <a:buSzPts val="1400"/>
              <a:buFont typeface="Arial" panose="020B0604020202020204" pitchFamily="34" charset="0"/>
              <a:buChar char="•"/>
            </a:pPr>
            <a:r>
              <a:rPr lang="en-US" sz="1200" dirty="0">
                <a:solidFill>
                  <a:srgbClr val="000000"/>
                </a:solidFill>
                <a:ea typeface="Arial"/>
                <a:cs typeface="Arial"/>
                <a:sym typeface="Arial"/>
              </a:rPr>
              <a:t>Browse and navigate (PC/Mobile)</a:t>
            </a:r>
          </a:p>
          <a:p>
            <a:pPr marL="120650" lvl="0" indent="-120650">
              <a:lnSpc>
                <a:spcPts val="1750"/>
              </a:lnSpc>
              <a:spcBef>
                <a:spcPts val="0"/>
              </a:spcBef>
              <a:spcAft>
                <a:spcPts val="900"/>
              </a:spcAft>
              <a:buClr>
                <a:srgbClr val="000000"/>
              </a:buClr>
              <a:buSzPts val="1400"/>
              <a:buFont typeface="Arial" panose="020B0604020202020204" pitchFamily="34" charset="0"/>
              <a:buChar char="•"/>
            </a:pPr>
            <a:r>
              <a:rPr lang="en-US" sz="1200" dirty="0">
                <a:solidFill>
                  <a:srgbClr val="000000"/>
                </a:solidFill>
                <a:ea typeface="Arial"/>
                <a:cs typeface="Arial"/>
                <a:sym typeface="Arial"/>
              </a:rPr>
              <a:t>ConnectKey App (Xerox</a:t>
            </a:r>
            <a:r>
              <a:rPr lang="en-US" sz="1200" baseline="30000" dirty="0">
                <a:solidFill>
                  <a:srgbClr val="000000"/>
                </a:solidFill>
                <a:ea typeface="Arial"/>
                <a:cs typeface="Arial"/>
                <a:sym typeface="Arial"/>
              </a:rPr>
              <a:t>®</a:t>
            </a:r>
            <a:r>
              <a:rPr lang="en-US" sz="1200" dirty="0">
                <a:solidFill>
                  <a:srgbClr val="000000"/>
                </a:solidFill>
                <a:ea typeface="Arial"/>
                <a:cs typeface="Arial"/>
                <a:sym typeface="Arial"/>
              </a:rPr>
              <a:t> ConnectKey</a:t>
            </a:r>
            <a:r>
              <a:rPr lang="en-US" sz="1200" baseline="30000" dirty="0">
                <a:solidFill>
                  <a:srgbClr val="000000"/>
                </a:solidFill>
                <a:ea typeface="Arial"/>
                <a:cs typeface="Arial"/>
                <a:sym typeface="Arial"/>
              </a:rPr>
              <a:t>®</a:t>
            </a:r>
            <a:r>
              <a:rPr lang="en-US" sz="1200" dirty="0">
                <a:solidFill>
                  <a:srgbClr val="000000"/>
                </a:solidFill>
                <a:ea typeface="Arial"/>
                <a:cs typeface="Arial"/>
                <a:sym typeface="Arial"/>
              </a:rPr>
              <a:t> Technology-enabled MFPs only)</a:t>
            </a:r>
          </a:p>
          <a:p>
            <a:pPr lvl="0">
              <a:lnSpc>
                <a:spcPts val="1750"/>
              </a:lnSpc>
              <a:spcBef>
                <a:spcPts val="0"/>
              </a:spcBef>
              <a:buClr>
                <a:srgbClr val="000000"/>
              </a:buClr>
              <a:buSzPts val="1400"/>
            </a:pPr>
            <a:endParaRPr lang="en-US" sz="1200" dirty="0">
              <a:solidFill>
                <a:srgbClr val="000000"/>
              </a:solidFill>
              <a:ea typeface="Arial"/>
              <a:cs typeface="Arial"/>
              <a:sym typeface="Arial"/>
            </a:endParaRPr>
          </a:p>
        </p:txBody>
      </p:sp>
      <p:pic>
        <p:nvPicPr>
          <p:cNvPr id="9" name="Graphic 8" descr="Cursor with solid fill">
            <a:extLst>
              <a:ext uri="{FF2B5EF4-FFF2-40B4-BE49-F238E27FC236}">
                <a16:creationId xmlns:a16="http://schemas.microsoft.com/office/drawing/2014/main" id="{05E0DA88-A48A-AC43-85F7-BAEA3F1BD72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51763" y="1622118"/>
            <a:ext cx="457200" cy="457200"/>
          </a:xfrm>
          <a:prstGeom prst="rect">
            <a:avLst/>
          </a:prstGeom>
        </p:spPr>
      </p:pic>
      <p:pic>
        <p:nvPicPr>
          <p:cNvPr id="14" name="Google Shape;452;p14">
            <a:extLst>
              <a:ext uri="{FF2B5EF4-FFF2-40B4-BE49-F238E27FC236}">
                <a16:creationId xmlns:a16="http://schemas.microsoft.com/office/drawing/2014/main" id="{D1602E58-8289-D340-BED8-AF41C65D1034}"/>
              </a:ext>
            </a:extLst>
          </p:cNvPr>
          <p:cNvPicPr preferRelativeResize="0"/>
          <p:nvPr/>
        </p:nvPicPr>
        <p:blipFill>
          <a:blip r:embed="rId6" cstate="hqprint">
            <a:extLst>
              <a:ext uri="{28A0092B-C50C-407E-A947-70E740481C1C}">
                <a14:useLocalDpi xmlns:a14="http://schemas.microsoft.com/office/drawing/2010/main"/>
              </a:ext>
            </a:extLst>
          </a:blip>
          <a:srcRect/>
          <a:stretch/>
        </p:blipFill>
        <p:spPr>
          <a:xfrm>
            <a:off x="4766195" y="1479304"/>
            <a:ext cx="3987107" cy="1917425"/>
          </a:xfrm>
          <a:prstGeom prst="rect">
            <a:avLst/>
          </a:prstGeom>
          <a:noFill/>
          <a:ln>
            <a:noFill/>
          </a:ln>
        </p:spPr>
      </p:pic>
      <p:pic>
        <p:nvPicPr>
          <p:cNvPr id="13" name="Graphic 12" descr="Cursor with solid fill">
            <a:extLst>
              <a:ext uri="{FF2B5EF4-FFF2-40B4-BE49-F238E27FC236}">
                <a16:creationId xmlns:a16="http://schemas.microsoft.com/office/drawing/2014/main" id="{829A8D60-DBEE-6542-A6E3-E9D13063D66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04163" y="1774518"/>
            <a:ext cx="457200" cy="457200"/>
          </a:xfrm>
          <a:prstGeom prst="rect">
            <a:avLst/>
          </a:prstGeom>
        </p:spPr>
      </p:pic>
      <p:pic>
        <p:nvPicPr>
          <p:cNvPr id="6" name="Picture 5">
            <a:extLst>
              <a:ext uri="{FF2B5EF4-FFF2-40B4-BE49-F238E27FC236}">
                <a16:creationId xmlns:a16="http://schemas.microsoft.com/office/drawing/2014/main" id="{98FCC66F-274E-424A-8E82-BB7D7AD615F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764274" y="1479304"/>
            <a:ext cx="3986490" cy="2015149"/>
          </a:xfrm>
          <a:prstGeom prst="rect">
            <a:avLst/>
          </a:prstGeom>
        </p:spPr>
      </p:pic>
      <p:pic>
        <p:nvPicPr>
          <p:cNvPr id="12" name="Picture 11">
            <a:extLst>
              <a:ext uri="{FF2B5EF4-FFF2-40B4-BE49-F238E27FC236}">
                <a16:creationId xmlns:a16="http://schemas.microsoft.com/office/drawing/2014/main" id="{A5DB3AEB-3439-4E29-B147-F1A6462A0A5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766195" y="1479304"/>
            <a:ext cx="3981357" cy="2004527"/>
          </a:xfrm>
          <a:prstGeom prst="rect">
            <a:avLst/>
          </a:prstGeom>
        </p:spPr>
      </p:pic>
      <p:pic>
        <p:nvPicPr>
          <p:cNvPr id="16" name="Picture 15">
            <a:extLst>
              <a:ext uri="{FF2B5EF4-FFF2-40B4-BE49-F238E27FC236}">
                <a16:creationId xmlns:a16="http://schemas.microsoft.com/office/drawing/2014/main" id="{C94F4693-E03E-42DC-80D1-BD24B649E02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759815" y="1480029"/>
            <a:ext cx="3998292" cy="2020007"/>
          </a:xfrm>
          <a:prstGeom prst="rect">
            <a:avLst/>
          </a:prstGeom>
        </p:spPr>
      </p:pic>
      <p:pic>
        <p:nvPicPr>
          <p:cNvPr id="18" name="Picture 17">
            <a:extLst>
              <a:ext uri="{FF2B5EF4-FFF2-40B4-BE49-F238E27FC236}">
                <a16:creationId xmlns:a16="http://schemas.microsoft.com/office/drawing/2014/main" id="{B760BCF8-9464-4409-A507-8EDC43650006}"/>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759815" y="1479304"/>
            <a:ext cx="3998292" cy="2020007"/>
          </a:xfrm>
          <a:prstGeom prst="rect">
            <a:avLst/>
          </a:prstGeom>
        </p:spPr>
      </p:pic>
      <p:pic>
        <p:nvPicPr>
          <p:cNvPr id="19" name="Picture 18">
            <a:extLst>
              <a:ext uri="{FF2B5EF4-FFF2-40B4-BE49-F238E27FC236}">
                <a16:creationId xmlns:a16="http://schemas.microsoft.com/office/drawing/2014/main" id="{5DD698A9-0CB2-48CF-9C68-FC97335A70D6}"/>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4759815" y="1479304"/>
            <a:ext cx="3995553" cy="2015149"/>
          </a:xfrm>
          <a:prstGeom prst="rect">
            <a:avLst/>
          </a:prstGeom>
        </p:spPr>
      </p:pic>
      <p:pic>
        <p:nvPicPr>
          <p:cNvPr id="8" name="Picture 7">
            <a:extLst>
              <a:ext uri="{FF2B5EF4-FFF2-40B4-BE49-F238E27FC236}">
                <a16:creationId xmlns:a16="http://schemas.microsoft.com/office/drawing/2014/main" id="{9AEB4930-137E-4E19-A29E-CCB34C32F070}"/>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4755211" y="1478579"/>
            <a:ext cx="4002896" cy="2022333"/>
          </a:xfrm>
          <a:prstGeom prst="rect">
            <a:avLst/>
          </a:prstGeom>
        </p:spPr>
      </p:pic>
    </p:spTree>
    <p:extLst>
      <p:ext uri="{BB962C8B-B14F-4D97-AF65-F5344CB8AC3E}">
        <p14:creationId xmlns:p14="http://schemas.microsoft.com/office/powerpoint/2010/main" val="74087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animEffect transition="in" filter="fade">
                                      <p:cBhvr>
                                        <p:cTn id="11" dur="500"/>
                                        <p:tgtEl>
                                          <p:spTgt spid="28">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8">
                                            <p:txEl>
                                              <p:pRg st="2" end="2"/>
                                            </p:txEl>
                                          </p:spTgt>
                                        </p:tgtEl>
                                        <p:attrNameLst>
                                          <p:attrName>style.visibility</p:attrName>
                                        </p:attrNameLst>
                                      </p:cBhvr>
                                      <p:to>
                                        <p:strVal val="visible"/>
                                      </p:to>
                                    </p:set>
                                    <p:animEffect transition="in" filter="fade">
                                      <p:cBhvr>
                                        <p:cTn id="14" dur="500"/>
                                        <p:tgtEl>
                                          <p:spTgt spid="28">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8">
                                            <p:txEl>
                                              <p:pRg st="3" end="3"/>
                                            </p:txEl>
                                          </p:spTgt>
                                        </p:tgtEl>
                                        <p:attrNameLst>
                                          <p:attrName>style.visibility</p:attrName>
                                        </p:attrNameLst>
                                      </p:cBhvr>
                                      <p:to>
                                        <p:strVal val="visible"/>
                                      </p:to>
                                    </p:set>
                                    <p:animEffect transition="in" filter="fade">
                                      <p:cBhvr>
                                        <p:cTn id="17" dur="500"/>
                                        <p:tgtEl>
                                          <p:spTgt spid="28">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0" presetClass="path" presetSubtype="0" accel="50000" decel="50000" fill="hold" nodeType="afterEffect">
                                  <p:stCondLst>
                                    <p:cond delay="0"/>
                                  </p:stCondLst>
                                  <p:childTnLst>
                                    <p:animMotion origin="layout" path="M 0.00104 -0.00216 L -0.13351 -0.01883 " pathEditMode="relative" rAng="0" ptsTypes="AA">
                                      <p:cBhvr>
                                        <p:cTn id="23" dur="2000" fill="hold"/>
                                        <p:tgtEl>
                                          <p:spTgt spid="9"/>
                                        </p:tgtEl>
                                        <p:attrNameLst>
                                          <p:attrName>ppt_x</p:attrName>
                                          <p:attrName>ppt_y</p:attrName>
                                        </p:attrNameLst>
                                      </p:cBhvr>
                                      <p:rCtr x="-6736" y="-833"/>
                                    </p:animMotion>
                                  </p:childTnLst>
                                </p:cTn>
                              </p:par>
                            </p:childTnLst>
                          </p:cTn>
                        </p:par>
                        <p:par>
                          <p:cTn id="24" fill="hold">
                            <p:stCondLst>
                              <p:cond delay="3000"/>
                            </p:stCondLst>
                            <p:childTnLst>
                              <p:par>
                                <p:cTn id="25" presetID="26" presetClass="emph" presetSubtype="0" repeatCount="2000" fill="hold" nodeType="afterEffect">
                                  <p:stCondLst>
                                    <p:cond delay="0"/>
                                  </p:stCondLst>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4500"/>
                            </p:stCondLst>
                            <p:childTnLst>
                              <p:par>
                                <p:cTn id="33" presetID="0" presetClass="path" presetSubtype="0" accel="50000" decel="50000" fill="hold" nodeType="afterEffect">
                                  <p:stCondLst>
                                    <p:cond delay="0"/>
                                  </p:stCondLst>
                                  <p:childTnLst>
                                    <p:animMotion origin="layout" path="M -4.72222E-6 3.82716E-6 L -0.24913 -0.01235 " pathEditMode="relative" rAng="0" ptsTypes="AA">
                                      <p:cBhvr>
                                        <p:cTn id="34" dur="2000" fill="hold"/>
                                        <p:tgtEl>
                                          <p:spTgt spid="13"/>
                                        </p:tgtEl>
                                        <p:attrNameLst>
                                          <p:attrName>ppt_x</p:attrName>
                                          <p:attrName>ppt_y</p:attrName>
                                        </p:attrNameLst>
                                      </p:cBhvr>
                                      <p:rCtr x="-12465" y="-617"/>
                                    </p:animMotion>
                                  </p:childTnLst>
                                </p:cTn>
                              </p:par>
                            </p:childTnLst>
                          </p:cTn>
                        </p:par>
                        <p:par>
                          <p:cTn id="35" fill="hold">
                            <p:stCondLst>
                              <p:cond delay="6500"/>
                            </p:stCondLst>
                            <p:childTnLst>
                              <p:par>
                                <p:cTn id="36" presetID="26" presetClass="emph" presetSubtype="0" repeatCount="2000" fill="hold" nodeType="after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10" presetClass="exit" presetSubtype="0" fill="hold"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7500"/>
                            </p:stCondLst>
                            <p:childTnLst>
                              <p:par>
                                <p:cTn id="46" presetID="10" presetClass="entr" presetSubtype="0"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8">
                                            <p:txEl>
                                              <p:pRg st="5" end="5"/>
                                            </p:txEl>
                                          </p:spTgt>
                                        </p:tgtEl>
                                        <p:attrNameLst>
                                          <p:attrName>style.visibility</p:attrName>
                                        </p:attrNameLst>
                                      </p:cBhvr>
                                      <p:to>
                                        <p:strVal val="visible"/>
                                      </p:to>
                                    </p:set>
                                    <p:animEffect transition="in" filter="fade">
                                      <p:cBhvr>
                                        <p:cTn id="53" dur="500"/>
                                        <p:tgtEl>
                                          <p:spTgt spid="28">
                                            <p:txEl>
                                              <p:pRg st="5" end="5"/>
                                            </p:txEl>
                                          </p:spTgt>
                                        </p:tgtEl>
                                      </p:cBhvr>
                                    </p:animEffect>
                                  </p:childTnLst>
                                </p:cTn>
                              </p:par>
                              <p:par>
                                <p:cTn id="54" presetID="10" presetClass="exit" presetSubtype="0" fill="hold"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8">
                                            <p:txEl>
                                              <p:pRg st="6" end="6"/>
                                            </p:txEl>
                                          </p:spTgt>
                                        </p:tgtEl>
                                        <p:attrNameLst>
                                          <p:attrName>style.visibility</p:attrName>
                                        </p:attrNameLst>
                                      </p:cBhvr>
                                      <p:to>
                                        <p:strVal val="visible"/>
                                      </p:to>
                                    </p:set>
                                    <p:animEffect transition="in" filter="fade">
                                      <p:cBhvr>
                                        <p:cTn id="64" dur="500"/>
                                        <p:tgtEl>
                                          <p:spTgt spid="28">
                                            <p:txEl>
                                              <p:pRg st="6" end="6"/>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xEl>
                                              <p:pRg st="7" end="7"/>
                                            </p:txEl>
                                          </p:spTgt>
                                        </p:tgtEl>
                                        <p:attrNameLst>
                                          <p:attrName>style.visibility</p:attrName>
                                        </p:attrNameLst>
                                      </p:cBhvr>
                                      <p:to>
                                        <p:strVal val="visible"/>
                                      </p:to>
                                    </p:set>
                                    <p:animEffect transition="in" filter="fade">
                                      <p:cBhvr>
                                        <p:cTn id="72" dur="500"/>
                                        <p:tgtEl>
                                          <p:spTgt spid="28">
                                            <p:txEl>
                                              <p:pRg st="7" end="7"/>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childTnLst>
                                </p:cTn>
                              </p:par>
                            </p:childTnLst>
                          </p:cTn>
                        </p:par>
                        <p:par>
                          <p:cTn id="86" fill="hold">
                            <p:stCondLst>
                              <p:cond delay="500"/>
                            </p:stCondLst>
                            <p:childTnLst>
                              <p:par>
                                <p:cTn id="87" presetID="10" presetClass="entr" presetSubtype="0" fill="hold" nodeType="afterEffect">
                                  <p:stCondLst>
                                    <p:cond delay="1000"/>
                                  </p:stCondLst>
                                  <p:childTnLst>
                                    <p:set>
                                      <p:cBhvr>
                                        <p:cTn id="88" dur="1" fill="hold">
                                          <p:stCondLst>
                                            <p:cond delay="0"/>
                                          </p:stCondLst>
                                        </p:cTn>
                                        <p:tgtEl>
                                          <p:spTgt spid="28">
                                            <p:txEl>
                                              <p:pRg st="8" end="8"/>
                                            </p:txEl>
                                          </p:spTgt>
                                        </p:tgtEl>
                                        <p:attrNameLst>
                                          <p:attrName>style.visibility</p:attrName>
                                        </p:attrNameLst>
                                      </p:cBhvr>
                                      <p:to>
                                        <p:strVal val="visible"/>
                                      </p:to>
                                    </p:set>
                                    <p:animEffect transition="in" filter="fade">
                                      <p:cBhvr>
                                        <p:cTn id="89" dur="500"/>
                                        <p:tgtEl>
                                          <p:spTgt spid="28">
                                            <p:txEl>
                                              <p:pRg st="8" end="8"/>
                                            </p:txEl>
                                          </p:spTgt>
                                        </p:tgtEl>
                                      </p:cBhvr>
                                    </p:animEffect>
                                  </p:childTnLst>
                                </p:cTn>
                              </p:par>
                              <p:par>
                                <p:cTn id="90" presetID="10" presetClass="entr" presetSubtype="0" fill="hold" nodeType="withEffect">
                                  <p:stCondLst>
                                    <p:cond delay="1000"/>
                                  </p:stCondLst>
                                  <p:childTnLst>
                                    <p:set>
                                      <p:cBhvr>
                                        <p:cTn id="91" dur="1" fill="hold">
                                          <p:stCondLst>
                                            <p:cond delay="0"/>
                                          </p:stCondLst>
                                        </p:cTn>
                                        <p:tgtEl>
                                          <p:spTgt spid="28">
                                            <p:txEl>
                                              <p:pRg st="9" end="9"/>
                                            </p:txEl>
                                          </p:spTgt>
                                        </p:tgtEl>
                                        <p:attrNameLst>
                                          <p:attrName>style.visibility</p:attrName>
                                        </p:attrNameLst>
                                      </p:cBhvr>
                                      <p:to>
                                        <p:strVal val="visible"/>
                                      </p:to>
                                    </p:set>
                                    <p:animEffect transition="in" filter="fade">
                                      <p:cBhvr>
                                        <p:cTn id="92" dur="500"/>
                                        <p:tgtEl>
                                          <p:spTgt spid="2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0DFCBB-C383-4A18-B5F6-0FF486145DA2}"/>
              </a:ext>
            </a:extLst>
          </p:cNvPr>
          <p:cNvGrpSpPr/>
          <p:nvPr/>
        </p:nvGrpSpPr>
        <p:grpSpPr>
          <a:xfrm>
            <a:off x="5020236" y="1742731"/>
            <a:ext cx="3736218" cy="2596671"/>
            <a:chOff x="5020236" y="1742731"/>
            <a:chExt cx="3736218" cy="2596671"/>
          </a:xfrm>
        </p:grpSpPr>
        <p:pic>
          <p:nvPicPr>
            <p:cNvPr id="5" name="Picture 4">
              <a:extLst>
                <a:ext uri="{FF2B5EF4-FFF2-40B4-BE49-F238E27FC236}">
                  <a16:creationId xmlns:a16="http://schemas.microsoft.com/office/drawing/2014/main" id="{CB15FA7A-C9C6-49BB-B9D3-98B913861C93}"/>
                </a:ext>
              </a:extLst>
            </p:cNvPr>
            <p:cNvPicPr>
              <a:picLocks noChangeAspect="1"/>
            </p:cNvPicPr>
            <p:nvPr/>
          </p:nvPicPr>
          <p:blipFill>
            <a:blip r:embed="rId3"/>
            <a:stretch>
              <a:fillRect/>
            </a:stretch>
          </p:blipFill>
          <p:spPr>
            <a:xfrm>
              <a:off x="5020236" y="1742731"/>
              <a:ext cx="3736218" cy="2596671"/>
            </a:xfrm>
            <a:prstGeom prst="rect">
              <a:avLst/>
            </a:prstGeom>
          </p:spPr>
        </p:pic>
        <p:sp>
          <p:nvSpPr>
            <p:cNvPr id="11" name="Rectangle 10">
              <a:extLst>
                <a:ext uri="{FF2B5EF4-FFF2-40B4-BE49-F238E27FC236}">
                  <a16:creationId xmlns:a16="http://schemas.microsoft.com/office/drawing/2014/main" id="{1F2FADD8-9070-411C-ADDC-DB385F9E3845}"/>
                </a:ext>
              </a:extLst>
            </p:cNvPr>
            <p:cNvSpPr/>
            <p:nvPr/>
          </p:nvSpPr>
          <p:spPr>
            <a:xfrm>
              <a:off x="6015162" y="1742731"/>
              <a:ext cx="1045596" cy="19738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D76A836C-DB11-4B80-8ADA-353A097B2BC5}"/>
              </a:ext>
            </a:extLst>
          </p:cNvPr>
          <p:cNvSpPr/>
          <p:nvPr/>
        </p:nvSpPr>
        <p:spPr>
          <a:xfrm>
            <a:off x="8078526" y="1742730"/>
            <a:ext cx="212035" cy="19738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6A9FD349-18D2-4DC5-9479-191D93B20E4C}"/>
              </a:ext>
            </a:extLst>
          </p:cNvPr>
          <p:cNvGrpSpPr/>
          <p:nvPr/>
        </p:nvGrpSpPr>
        <p:grpSpPr>
          <a:xfrm>
            <a:off x="5020231" y="1742730"/>
            <a:ext cx="3736220" cy="2596671"/>
            <a:chOff x="2627909" y="1923559"/>
            <a:chExt cx="3736220" cy="2596671"/>
          </a:xfrm>
        </p:grpSpPr>
        <p:pic>
          <p:nvPicPr>
            <p:cNvPr id="4" name="Picture 3">
              <a:extLst>
                <a:ext uri="{FF2B5EF4-FFF2-40B4-BE49-F238E27FC236}">
                  <a16:creationId xmlns:a16="http://schemas.microsoft.com/office/drawing/2014/main" id="{0B8C2557-91B3-4B08-B241-9D9CAD477539}"/>
                </a:ext>
              </a:extLst>
            </p:cNvPr>
            <p:cNvPicPr>
              <a:picLocks noChangeAspect="1"/>
            </p:cNvPicPr>
            <p:nvPr/>
          </p:nvPicPr>
          <p:blipFill>
            <a:blip r:embed="rId4"/>
            <a:stretch>
              <a:fillRect/>
            </a:stretch>
          </p:blipFill>
          <p:spPr>
            <a:xfrm>
              <a:off x="2627911" y="1923559"/>
              <a:ext cx="3736218" cy="2596671"/>
            </a:xfrm>
            <a:prstGeom prst="rect">
              <a:avLst/>
            </a:prstGeom>
          </p:spPr>
        </p:pic>
        <p:pic>
          <p:nvPicPr>
            <p:cNvPr id="9" name="Picture 8">
              <a:extLst>
                <a:ext uri="{FF2B5EF4-FFF2-40B4-BE49-F238E27FC236}">
                  <a16:creationId xmlns:a16="http://schemas.microsoft.com/office/drawing/2014/main" id="{F421EACF-915B-4B74-BE2A-130BA8C9B4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627909" y="2122116"/>
              <a:ext cx="917772" cy="694903"/>
            </a:xfrm>
            <a:prstGeom prst="rect">
              <a:avLst/>
            </a:prstGeom>
          </p:spPr>
        </p:pic>
      </p:grpSp>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11</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3736218"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WAYS TO SEARCH</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Advanced tagging makes documents easy to find, filtering enables users to narrow down search results further.</a:t>
            </a:r>
          </a:p>
          <a:p>
            <a:pPr lvl="0">
              <a:lnSpc>
                <a:spcPct val="100000"/>
              </a:lnSpc>
              <a:spcBef>
                <a:spcPts val="0"/>
              </a:spcBef>
              <a:buClr>
                <a:srgbClr val="000000"/>
              </a:buClr>
              <a:buSzPts val="1400"/>
            </a:pPr>
            <a:r>
              <a:rPr lang="en-US" sz="1200" b="1" dirty="0">
                <a:solidFill>
                  <a:srgbClr val="000000"/>
                </a:solidFill>
                <a:ea typeface="Arial"/>
                <a:cs typeface="Arial"/>
                <a:sym typeface="Arial"/>
              </a:rPr>
              <a:t>Basic / Quick Search:</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Allows users to enter search terms within the search bar, results can then be filtered if required.</a:t>
            </a:r>
          </a:p>
          <a:p>
            <a:pPr lvl="0">
              <a:lnSpc>
                <a:spcPct val="100000"/>
              </a:lnSpc>
              <a:spcBef>
                <a:spcPts val="0"/>
              </a:spcBef>
              <a:buClr>
                <a:srgbClr val="000000"/>
              </a:buClr>
              <a:buSzPts val="1400"/>
            </a:pPr>
            <a:r>
              <a:rPr lang="en-US" sz="1200" b="1" dirty="0">
                <a:solidFill>
                  <a:srgbClr val="000000"/>
                </a:solidFill>
                <a:ea typeface="Arial"/>
                <a:cs typeface="Arial"/>
                <a:sym typeface="Arial"/>
              </a:rPr>
              <a:t>Advanced Search:</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050" dirty="0">
                <a:solidFill>
                  <a:srgbClr val="000000"/>
                </a:solidFill>
                <a:ea typeface="Arial"/>
                <a:cs typeface="Arial"/>
                <a:sym typeface="Arial"/>
              </a:rPr>
              <a:t>Allows users to enter multiple terms and use multiple filters at point of search to minimize results, these include:</a:t>
            </a:r>
          </a:p>
          <a:p>
            <a:pPr marL="296863" lvl="1" indent="-120650">
              <a:lnSpc>
                <a:spcPct val="100000"/>
              </a:lnSpc>
              <a:spcBef>
                <a:spcPts val="0"/>
              </a:spcBef>
              <a:buClr>
                <a:srgbClr val="000000"/>
              </a:buClr>
              <a:buSzPts val="1400"/>
            </a:pPr>
            <a:r>
              <a:rPr lang="en-US" sz="900" dirty="0">
                <a:solidFill>
                  <a:srgbClr val="000000"/>
                </a:solidFill>
                <a:ea typeface="Arial"/>
                <a:cs typeface="Arial"/>
                <a:sym typeface="Arial"/>
              </a:rPr>
              <a:t>Document Type</a:t>
            </a:r>
          </a:p>
          <a:p>
            <a:pPr marL="296863" lvl="1" indent="-120650">
              <a:lnSpc>
                <a:spcPct val="100000"/>
              </a:lnSpc>
              <a:spcBef>
                <a:spcPts val="0"/>
              </a:spcBef>
              <a:buClr>
                <a:srgbClr val="000000"/>
              </a:buClr>
              <a:buSzPts val="1400"/>
            </a:pPr>
            <a:r>
              <a:rPr lang="en-US" sz="900" dirty="0">
                <a:solidFill>
                  <a:srgbClr val="000000"/>
                </a:solidFill>
                <a:ea typeface="Arial"/>
                <a:cs typeface="Arial"/>
                <a:sym typeface="Arial"/>
              </a:rPr>
              <a:t>Creator</a:t>
            </a:r>
          </a:p>
          <a:p>
            <a:pPr marL="296863" lvl="1" indent="-120650">
              <a:lnSpc>
                <a:spcPct val="100000"/>
              </a:lnSpc>
              <a:spcBef>
                <a:spcPts val="0"/>
              </a:spcBef>
              <a:buClr>
                <a:srgbClr val="000000"/>
              </a:buClr>
              <a:buSzPts val="1400"/>
            </a:pPr>
            <a:r>
              <a:rPr lang="en-US" sz="900" dirty="0">
                <a:solidFill>
                  <a:srgbClr val="000000"/>
                </a:solidFill>
                <a:ea typeface="Arial"/>
                <a:cs typeface="Arial"/>
                <a:sym typeface="Arial"/>
              </a:rPr>
              <a:t>Date range</a:t>
            </a:r>
          </a:p>
          <a:p>
            <a:pPr marL="296863" lvl="1" indent="-120650">
              <a:lnSpc>
                <a:spcPct val="100000"/>
              </a:lnSpc>
              <a:spcBef>
                <a:spcPts val="0"/>
              </a:spcBef>
              <a:buClr>
                <a:srgbClr val="000000"/>
              </a:buClr>
              <a:buSzPts val="1400"/>
            </a:pPr>
            <a:r>
              <a:rPr lang="en-US" sz="900" dirty="0">
                <a:solidFill>
                  <a:srgbClr val="000000"/>
                </a:solidFill>
                <a:ea typeface="Arial"/>
                <a:cs typeface="Arial"/>
                <a:sym typeface="Arial"/>
              </a:rPr>
              <a:t>Status</a:t>
            </a:r>
          </a:p>
        </p:txBody>
      </p:sp>
      <p:sp>
        <p:nvSpPr>
          <p:cNvPr id="37" name="Title 4">
            <a:extLst>
              <a:ext uri="{FF2B5EF4-FFF2-40B4-BE49-F238E27FC236}">
                <a16:creationId xmlns:a16="http://schemas.microsoft.com/office/drawing/2014/main" id="{2157A20D-4342-4546-B5EC-AB881E5DB9B7}"/>
              </a:ext>
            </a:extLst>
          </p:cNvPr>
          <p:cNvSpPr txBox="1">
            <a:spLocks/>
          </p:cNvSpPr>
          <p:nvPr/>
        </p:nvSpPr>
        <p:spPr>
          <a:xfrm>
            <a:off x="390417" y="265407"/>
            <a:ext cx="8368903" cy="359818"/>
          </a:xfrm>
          <a:prstGeom prst="rect">
            <a:avLst/>
          </a:prstGeom>
        </p:spPr>
        <p:txBody>
          <a:bodyPr lIns="0" tIns="0" rIns="0" bIns="0"/>
          <a:lstStyle>
            <a:lvl1pPr marL="0" indent="0" algn="l" defTabSz="685800" rtl="0" eaLnBrk="1" latinLnBrk="0" hangingPunct="1">
              <a:lnSpc>
                <a:spcPct val="90000"/>
              </a:lnSpc>
              <a:spcBef>
                <a:spcPct val="0"/>
              </a:spcBef>
              <a:buClrTx/>
              <a:buFont typeface="Arial" panose="020B0604020202020204" pitchFamily="34" charset="0"/>
              <a:buNone/>
              <a:defRPr lang="en-US" sz="2700" kern="1200" dirty="0">
                <a:solidFill>
                  <a:schemeClr val="bg1"/>
                </a:solidFill>
                <a:latin typeface="+mj-lt"/>
                <a:ea typeface="+mj-ea"/>
                <a:cs typeface="+mj-cs"/>
              </a:defRPr>
            </a:lvl1pPr>
          </a:lstStyle>
          <a:p>
            <a:pPr>
              <a:lnSpc>
                <a:spcPct val="100000"/>
              </a:lnSpc>
            </a:pPr>
            <a:r>
              <a:rPr lang="en-GB" dirty="0"/>
              <a:t>Files and Folders</a:t>
            </a:r>
            <a:br>
              <a:rPr lang="en-GB" dirty="0"/>
            </a:br>
            <a:r>
              <a:rPr lang="en-US" sz="2000" dirty="0"/>
              <a:t>Upload, search, preview, edit, and share.</a:t>
            </a:r>
            <a:endParaRPr lang="en-GB" sz="2000" dirty="0"/>
          </a:p>
        </p:txBody>
      </p:sp>
      <p:sp>
        <p:nvSpPr>
          <p:cNvPr id="6" name="TextBox 5">
            <a:extLst>
              <a:ext uri="{FF2B5EF4-FFF2-40B4-BE49-F238E27FC236}">
                <a16:creationId xmlns:a16="http://schemas.microsoft.com/office/drawing/2014/main" id="{6E6B197A-08E7-43C4-BD72-FF5F3C4D7828}"/>
              </a:ext>
            </a:extLst>
          </p:cNvPr>
          <p:cNvSpPr txBox="1"/>
          <p:nvPr/>
        </p:nvSpPr>
        <p:spPr>
          <a:xfrm>
            <a:off x="5020234" y="4339402"/>
            <a:ext cx="3736217" cy="246221"/>
          </a:xfrm>
          <a:prstGeom prst="rect">
            <a:avLst/>
          </a:prstGeom>
          <a:noFill/>
        </p:spPr>
        <p:txBody>
          <a:bodyPr wrap="square" rtlCol="0">
            <a:spAutoFit/>
          </a:bodyPr>
          <a:lstStyle/>
          <a:p>
            <a:pPr algn="ctr"/>
            <a:r>
              <a:rPr lang="en-GB" sz="1000" dirty="0"/>
              <a:t>See how to search </a:t>
            </a:r>
            <a:r>
              <a:rPr lang="en-GB" sz="1000" dirty="0">
                <a:hlinkClick r:id="rId6"/>
              </a:rPr>
              <a:t>here</a:t>
            </a:r>
            <a:endParaRPr lang="en-US" sz="1000" dirty="0"/>
          </a:p>
        </p:txBody>
      </p:sp>
    </p:spTree>
    <p:extLst>
      <p:ext uri="{BB962C8B-B14F-4D97-AF65-F5344CB8AC3E}">
        <p14:creationId xmlns:p14="http://schemas.microsoft.com/office/powerpoint/2010/main" val="325235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472;p15">
            <a:extLst>
              <a:ext uri="{FF2B5EF4-FFF2-40B4-BE49-F238E27FC236}">
                <a16:creationId xmlns:a16="http://schemas.microsoft.com/office/drawing/2014/main" id="{34CC3AFD-EBB3-B642-AF85-DBD4EF51ED2A}"/>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760956" y="1471289"/>
            <a:ext cx="3995498" cy="2240099"/>
          </a:xfrm>
          <a:prstGeom prst="rect">
            <a:avLst/>
          </a:prstGeom>
          <a:noFill/>
          <a:ln>
            <a:noFill/>
          </a:ln>
        </p:spPr>
      </p:pic>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12</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Files and Folders</a:t>
            </a:r>
            <a:br>
              <a:rPr lang="en-US" dirty="0"/>
            </a:br>
            <a:r>
              <a:rPr lang="en-US" sz="2000" dirty="0"/>
              <a:t>Upload, search, preview, edit, and share.</a:t>
            </a: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3530029"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PREVIEW AND STREAMING</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Files no longer need to be downloaded to be viewed or played.</a:t>
            </a:r>
          </a:p>
          <a:p>
            <a:pPr lvl="0">
              <a:lnSpc>
                <a:spcPts val="1640"/>
              </a:lnSpc>
              <a:spcBef>
                <a:spcPts val="0"/>
              </a:spcBef>
              <a:spcAft>
                <a:spcPts val="300"/>
              </a:spcAft>
              <a:buClr>
                <a:srgbClr val="000000"/>
              </a:buClr>
              <a:buSzPts val="1400"/>
            </a:pPr>
            <a:r>
              <a:rPr lang="en-US" sz="1200" b="1" dirty="0">
                <a:solidFill>
                  <a:srgbClr val="000000"/>
                </a:solidFill>
                <a:ea typeface="Arial"/>
                <a:cs typeface="Arial"/>
                <a:sym typeface="Arial"/>
              </a:rPr>
              <a:t>Preview files</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One click file summary with thumbnail gives an instant overview of each file</a:t>
            </a:r>
          </a:p>
          <a:p>
            <a:pPr marL="120650" lvl="0" indent="-120650">
              <a:lnSpc>
                <a:spcPts val="1640"/>
              </a:lnSpc>
              <a:spcBef>
                <a:spcPts val="0"/>
              </a:spcBef>
              <a:spcAft>
                <a:spcPts val="6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Find and preview the entire document in a few clicks</a:t>
            </a:r>
          </a:p>
          <a:p>
            <a:pPr lvl="0">
              <a:lnSpc>
                <a:spcPts val="1640"/>
              </a:lnSpc>
              <a:spcBef>
                <a:spcPts val="0"/>
              </a:spcBef>
              <a:spcAft>
                <a:spcPts val="300"/>
              </a:spcAft>
              <a:buClr>
                <a:srgbClr val="000000"/>
              </a:buClr>
              <a:buSzPts val="1400"/>
            </a:pPr>
            <a:r>
              <a:rPr lang="en-US" sz="1200" b="1" dirty="0">
                <a:solidFill>
                  <a:srgbClr val="000000"/>
                </a:solidFill>
                <a:ea typeface="Arial"/>
                <a:cs typeface="Arial"/>
                <a:sym typeface="Arial"/>
              </a:rPr>
              <a:t>Stream video content</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One click file summary gives an instant overview </a:t>
            </a:r>
            <a:br>
              <a:rPr lang="en-US" sz="1100" dirty="0">
                <a:solidFill>
                  <a:srgbClr val="000000"/>
                </a:solidFill>
                <a:ea typeface="Arial"/>
                <a:cs typeface="Arial"/>
                <a:sym typeface="Arial"/>
              </a:rPr>
            </a:br>
            <a:r>
              <a:rPr lang="en-US" sz="1100" dirty="0">
                <a:solidFill>
                  <a:srgbClr val="000000"/>
                </a:solidFill>
                <a:ea typeface="Arial"/>
                <a:cs typeface="Arial"/>
                <a:sym typeface="Arial"/>
              </a:rPr>
              <a:t>of each file</a:t>
            </a:r>
          </a:p>
          <a:p>
            <a:pPr marL="120650" lvl="0" indent="-120650">
              <a:lnSpc>
                <a:spcPts val="1640"/>
              </a:lnSpc>
              <a:spcBef>
                <a:spcPts val="0"/>
              </a:spcBef>
              <a:spcAft>
                <a:spcPts val="6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Picture in picture mode for media files allowing users to continue using the site while viewing the video</a:t>
            </a:r>
          </a:p>
        </p:txBody>
      </p:sp>
      <p:pic>
        <p:nvPicPr>
          <p:cNvPr id="18" name="Google Shape;473;p15">
            <a:extLst>
              <a:ext uri="{FF2B5EF4-FFF2-40B4-BE49-F238E27FC236}">
                <a16:creationId xmlns:a16="http://schemas.microsoft.com/office/drawing/2014/main" id="{12F574E9-C2B5-744B-BB48-F9A60BECA51E}"/>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760956" y="1471289"/>
            <a:ext cx="3995498" cy="2253760"/>
          </a:xfrm>
          <a:prstGeom prst="rect">
            <a:avLst/>
          </a:prstGeom>
          <a:noFill/>
          <a:ln>
            <a:noFill/>
          </a:ln>
        </p:spPr>
      </p:pic>
      <p:pic>
        <p:nvPicPr>
          <p:cNvPr id="19" name="Google Shape;474;p15">
            <a:extLst>
              <a:ext uri="{FF2B5EF4-FFF2-40B4-BE49-F238E27FC236}">
                <a16:creationId xmlns:a16="http://schemas.microsoft.com/office/drawing/2014/main" id="{18F18CF8-306D-164B-A911-24DD34A104A4}"/>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713672" y="1471289"/>
            <a:ext cx="4042782" cy="2240099"/>
          </a:xfrm>
          <a:prstGeom prst="rect">
            <a:avLst/>
          </a:prstGeom>
          <a:noFill/>
          <a:ln>
            <a:noFill/>
          </a:ln>
        </p:spPr>
      </p:pic>
      <p:pic>
        <p:nvPicPr>
          <p:cNvPr id="20" name="Google Shape;475;p15">
            <a:extLst>
              <a:ext uri="{FF2B5EF4-FFF2-40B4-BE49-F238E27FC236}">
                <a16:creationId xmlns:a16="http://schemas.microsoft.com/office/drawing/2014/main" id="{FB101AAA-AB1A-B144-83AC-63E182F316E1}"/>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717530" y="1471289"/>
            <a:ext cx="4038923" cy="2428358"/>
          </a:xfrm>
          <a:prstGeom prst="rect">
            <a:avLst/>
          </a:prstGeom>
          <a:noFill/>
          <a:ln>
            <a:noFill/>
          </a:ln>
        </p:spPr>
      </p:pic>
    </p:spTree>
    <p:extLst>
      <p:ext uri="{BB962C8B-B14F-4D97-AF65-F5344CB8AC3E}">
        <p14:creationId xmlns:p14="http://schemas.microsoft.com/office/powerpoint/2010/main" val="88296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8">
                                            <p:txEl>
                                              <p:pRg st="2" end="2"/>
                                            </p:txEl>
                                          </p:spTgt>
                                        </p:tgtEl>
                                        <p:attrNameLst>
                                          <p:attrName>style.visibility</p:attrName>
                                        </p:attrNameLst>
                                      </p:cBhvr>
                                      <p:to>
                                        <p:strVal val="visible"/>
                                      </p:to>
                                    </p:set>
                                    <p:animEffect transition="in" filter="fade">
                                      <p:cBhvr>
                                        <p:cTn id="7" dur="500"/>
                                        <p:tgtEl>
                                          <p:spTgt spid="28">
                                            <p:txEl>
                                              <p:pRg st="2" end="2"/>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8">
                                            <p:txEl>
                                              <p:pRg st="3" end="3"/>
                                            </p:txEl>
                                          </p:spTgt>
                                        </p:tgtEl>
                                        <p:attrNameLst>
                                          <p:attrName>style.visibility</p:attrName>
                                        </p:attrNameLst>
                                      </p:cBhvr>
                                      <p:to>
                                        <p:strVal val="visible"/>
                                      </p:to>
                                    </p:set>
                                    <p:animEffect transition="in" filter="fade">
                                      <p:cBhvr>
                                        <p:cTn id="10" dur="500"/>
                                        <p:tgtEl>
                                          <p:spTgt spid="28">
                                            <p:txEl>
                                              <p:pRg st="3" end="3"/>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8">
                                            <p:txEl>
                                              <p:pRg st="4" end="4"/>
                                            </p:txEl>
                                          </p:spTgt>
                                        </p:tgtEl>
                                        <p:attrNameLst>
                                          <p:attrName>style.visibility</p:attrName>
                                        </p:attrNameLst>
                                      </p:cBhvr>
                                      <p:to>
                                        <p:strVal val="visible"/>
                                      </p:to>
                                    </p:set>
                                    <p:animEffect transition="in" filter="fade">
                                      <p:cBhvr>
                                        <p:cTn id="13" dur="500"/>
                                        <p:tgtEl>
                                          <p:spTgt spid="28">
                                            <p:txEl>
                                              <p:pRg st="4" end="4"/>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xEl>
                                              <p:pRg st="5" end="5"/>
                                            </p:txEl>
                                          </p:spTgt>
                                        </p:tgtEl>
                                        <p:attrNameLst>
                                          <p:attrName>style.visibility</p:attrName>
                                        </p:attrNameLst>
                                      </p:cBhvr>
                                      <p:to>
                                        <p:strVal val="visible"/>
                                      </p:to>
                                    </p:set>
                                    <p:animEffect transition="in" filter="fade">
                                      <p:cBhvr>
                                        <p:cTn id="26" dur="500"/>
                                        <p:tgtEl>
                                          <p:spTgt spid="28">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8">
                                            <p:txEl>
                                              <p:pRg st="6" end="6"/>
                                            </p:txEl>
                                          </p:spTgt>
                                        </p:tgtEl>
                                        <p:attrNameLst>
                                          <p:attrName>style.visibility</p:attrName>
                                        </p:attrNameLst>
                                      </p:cBhvr>
                                      <p:to>
                                        <p:strVal val="visible"/>
                                      </p:to>
                                    </p:set>
                                    <p:animEffect transition="in" filter="fade">
                                      <p:cBhvr>
                                        <p:cTn id="29" dur="500"/>
                                        <p:tgtEl>
                                          <p:spTgt spid="28">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xEl>
                                              <p:pRg st="7" end="7"/>
                                            </p:txEl>
                                          </p:spTgt>
                                        </p:tgtEl>
                                        <p:attrNameLst>
                                          <p:attrName>style.visibility</p:attrName>
                                        </p:attrNameLst>
                                      </p:cBhvr>
                                      <p:to>
                                        <p:strVal val="visible"/>
                                      </p:to>
                                    </p:set>
                                    <p:animEffect transition="in" filter="fade">
                                      <p:cBhvr>
                                        <p:cTn id="32" dur="500"/>
                                        <p:tgtEl>
                                          <p:spTgt spid="28">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9E0608-1C7B-DF40-AC92-D3F76828F0C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31945" y="1471289"/>
            <a:ext cx="4724507" cy="2930382"/>
          </a:xfrm>
          <a:prstGeom prst="rect">
            <a:avLst/>
          </a:prstGeom>
        </p:spPr>
      </p:pic>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13</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Files and Folders</a:t>
            </a:r>
            <a:br>
              <a:rPr lang="en-US" dirty="0"/>
            </a:br>
            <a:r>
              <a:rPr lang="en-US" sz="2000" dirty="0"/>
              <a:t>Upload, search, preview, edit, and share.</a:t>
            </a: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8" y="1471289"/>
            <a:ext cx="3406078"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EDITING AND </a:t>
            </a:r>
            <a:br>
              <a:rPr lang="en-US" sz="1200" b="1" spc="300" dirty="0">
                <a:solidFill>
                  <a:srgbClr val="D92231"/>
                </a:solidFill>
                <a:ea typeface="Arial"/>
                <a:cs typeface="Arial"/>
                <a:sym typeface="Arial"/>
              </a:rPr>
            </a:br>
            <a:r>
              <a:rPr lang="en-US" sz="1200" b="1" spc="300" dirty="0">
                <a:solidFill>
                  <a:srgbClr val="D92231"/>
                </a:solidFill>
                <a:ea typeface="Arial"/>
                <a:cs typeface="Arial"/>
                <a:sym typeface="Arial"/>
              </a:rPr>
              <a:t>VERSION CONTROL</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Edit certain office file types within the platform without having to download and edit on a local PC.</a:t>
            </a:r>
            <a:endParaRPr lang="en-US" sz="1200" b="1" dirty="0">
              <a:solidFill>
                <a:srgbClr val="000000"/>
              </a:solidFill>
              <a:ea typeface="Arial"/>
              <a:cs typeface="Arial"/>
              <a:sym typeface="Arial"/>
            </a:endParaRP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Standard editing features available</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Office files such as Word, PowerPoint and </a:t>
            </a:r>
            <a:br>
              <a:rPr lang="en-US" sz="1100" dirty="0">
                <a:solidFill>
                  <a:srgbClr val="000000"/>
                </a:solidFill>
                <a:ea typeface="Arial"/>
                <a:cs typeface="Arial"/>
                <a:sym typeface="Arial"/>
              </a:rPr>
            </a:br>
            <a:r>
              <a:rPr lang="en-US" sz="1100" dirty="0">
                <a:solidFill>
                  <a:srgbClr val="000000"/>
                </a:solidFill>
                <a:ea typeface="Arial"/>
                <a:cs typeface="Arial"/>
                <a:sym typeface="Arial"/>
              </a:rPr>
              <a:t>Excel supported</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Co-editing mode</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Additional user comments</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Word search to help find relevant content </a:t>
            </a:r>
            <a:br>
              <a:rPr lang="en-US" sz="1100" dirty="0">
                <a:solidFill>
                  <a:srgbClr val="000000"/>
                </a:solidFill>
                <a:ea typeface="Arial"/>
                <a:cs typeface="Arial"/>
                <a:sym typeface="Arial"/>
              </a:rPr>
            </a:br>
            <a:r>
              <a:rPr lang="en-US" sz="1100" dirty="0">
                <a:solidFill>
                  <a:srgbClr val="000000"/>
                </a:solidFill>
                <a:ea typeface="Arial"/>
                <a:cs typeface="Arial"/>
                <a:sym typeface="Arial"/>
              </a:rPr>
              <a:t>quickly within the document while open</a:t>
            </a:r>
          </a:p>
        </p:txBody>
      </p:sp>
    </p:spTree>
    <p:extLst>
      <p:ext uri="{BB962C8B-B14F-4D97-AF65-F5344CB8AC3E}">
        <p14:creationId xmlns:p14="http://schemas.microsoft.com/office/powerpoint/2010/main" val="368110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14</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Collaboration</a:t>
            </a:r>
            <a:br>
              <a:rPr lang="en-US" dirty="0"/>
            </a:br>
            <a:r>
              <a:rPr lang="en-US" sz="2000" dirty="0"/>
              <a:t>Real-time and concurrent.</a:t>
            </a: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4337809"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REAL-TIME COLLABORATION</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Allows for multiple users to edit documents simultaneously, saving any changes instantly so other users see those </a:t>
            </a:r>
            <a:br>
              <a:rPr lang="en-US" sz="1200" dirty="0">
                <a:solidFill>
                  <a:srgbClr val="000000"/>
                </a:solidFill>
                <a:ea typeface="Arial"/>
                <a:cs typeface="Arial"/>
                <a:sym typeface="Arial"/>
              </a:rPr>
            </a:br>
            <a:r>
              <a:rPr lang="en-US" sz="1200" dirty="0">
                <a:solidFill>
                  <a:srgbClr val="000000"/>
                </a:solidFill>
                <a:ea typeface="Arial"/>
                <a:cs typeface="Arial"/>
                <a:sym typeface="Arial"/>
              </a:rPr>
              <a:t>changes real time.</a:t>
            </a:r>
          </a:p>
          <a:p>
            <a:pPr lvl="0">
              <a:lnSpc>
                <a:spcPts val="1640"/>
              </a:lnSpc>
              <a:spcBef>
                <a:spcPts val="0"/>
              </a:spcBef>
              <a:spcAft>
                <a:spcPts val="300"/>
              </a:spcAft>
              <a:buClr>
                <a:srgbClr val="000000"/>
              </a:buClr>
              <a:buSzPts val="1400"/>
            </a:pPr>
            <a:r>
              <a:rPr lang="en-US" sz="1200" b="1" dirty="0">
                <a:solidFill>
                  <a:srgbClr val="000000"/>
                </a:solidFill>
                <a:ea typeface="Arial"/>
                <a:cs typeface="Arial"/>
                <a:sym typeface="Arial"/>
              </a:rPr>
              <a:t>Two co-editing saving modes</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Fast, automatically saves all changes and maintains version control</a:t>
            </a:r>
          </a:p>
          <a:p>
            <a:pPr marL="120650" lvl="0" indent="-120650">
              <a:lnSpc>
                <a:spcPts val="1640"/>
              </a:lnSpc>
              <a:spcBef>
                <a:spcPts val="0"/>
              </a:spcBef>
              <a:spcAft>
                <a:spcPts val="9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Strict, requires users to select the save button to sync changes</a:t>
            </a:r>
          </a:p>
          <a:p>
            <a:pPr lvl="0">
              <a:lnSpc>
                <a:spcPts val="1640"/>
              </a:lnSpc>
              <a:spcBef>
                <a:spcPts val="0"/>
              </a:spcBef>
              <a:spcAft>
                <a:spcPts val="300"/>
              </a:spcAft>
              <a:buClr>
                <a:srgbClr val="000000"/>
              </a:buClr>
              <a:buSzPts val="1400"/>
            </a:pPr>
            <a:r>
              <a:rPr lang="en-US" sz="1200" b="1" dirty="0">
                <a:solidFill>
                  <a:srgbClr val="000000"/>
                </a:solidFill>
                <a:ea typeface="Arial"/>
                <a:cs typeface="Arial"/>
                <a:sym typeface="Arial"/>
              </a:rPr>
              <a:t>Version control automatic and seamless</a:t>
            </a:r>
          </a:p>
          <a:p>
            <a:pPr marL="120650" lvl="0" indent="-120650">
              <a:lnSpc>
                <a:spcPts val="1640"/>
              </a:lnSpc>
              <a:spcBef>
                <a:spcPts val="0"/>
              </a:spcBef>
              <a:spcAft>
                <a:spcPts val="9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Change history kept</a:t>
            </a:r>
            <a:endParaRPr lang="en-US" sz="1050" dirty="0">
              <a:solidFill>
                <a:srgbClr val="000000"/>
              </a:solidFill>
              <a:ea typeface="Arial"/>
              <a:cs typeface="Arial"/>
              <a:sym typeface="Arial"/>
            </a:endParaRPr>
          </a:p>
          <a:p>
            <a:pPr lvl="0">
              <a:lnSpc>
                <a:spcPts val="1640"/>
              </a:lnSpc>
              <a:spcBef>
                <a:spcPts val="0"/>
              </a:spcBef>
              <a:spcAft>
                <a:spcPts val="300"/>
              </a:spcAft>
              <a:buClr>
                <a:srgbClr val="000000"/>
              </a:buClr>
              <a:buSzPts val="1400"/>
            </a:pPr>
            <a:r>
              <a:rPr lang="en-US" sz="1200" b="1" dirty="0">
                <a:solidFill>
                  <a:srgbClr val="000000"/>
                </a:solidFill>
                <a:ea typeface="Arial"/>
                <a:cs typeface="Arial"/>
                <a:sym typeface="Arial"/>
              </a:rPr>
              <a:t>Recover previous versions</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050" dirty="0">
                <a:solidFill>
                  <a:srgbClr val="000000"/>
                </a:solidFill>
                <a:ea typeface="Arial"/>
                <a:cs typeface="Arial"/>
                <a:sym typeface="Arial"/>
              </a:rPr>
              <a:t>Preview and download available</a:t>
            </a:r>
          </a:p>
        </p:txBody>
      </p:sp>
      <p:pic>
        <p:nvPicPr>
          <p:cNvPr id="32" name="Google Shape;539;p21">
            <a:extLst>
              <a:ext uri="{FF2B5EF4-FFF2-40B4-BE49-F238E27FC236}">
                <a16:creationId xmlns:a16="http://schemas.microsoft.com/office/drawing/2014/main" id="{061D4944-B678-7C4E-B5EA-659D938985E6}"/>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l="-383"/>
          <a:stretch/>
        </p:blipFill>
        <p:spPr>
          <a:xfrm>
            <a:off x="4953334" y="510513"/>
            <a:ext cx="3800250" cy="3235182"/>
          </a:xfrm>
          <a:prstGeom prst="rect">
            <a:avLst/>
          </a:prstGeom>
          <a:noFill/>
          <a:ln>
            <a:noFill/>
          </a:ln>
        </p:spPr>
      </p:pic>
      <p:pic>
        <p:nvPicPr>
          <p:cNvPr id="33" name="Google Shape;541;p21">
            <a:extLst>
              <a:ext uri="{FF2B5EF4-FFF2-40B4-BE49-F238E27FC236}">
                <a16:creationId xmlns:a16="http://schemas.microsoft.com/office/drawing/2014/main" id="{381A4619-CF9F-E54D-A7ED-40E029336C3F}"/>
              </a:ext>
            </a:extLst>
          </p:cNvPr>
          <p:cNvPicPr preferRelativeResize="0"/>
          <p:nvPr/>
        </p:nvPicPr>
        <p:blipFill rotWithShape="1">
          <a:blip r:embed="rId4" cstate="hqprint">
            <a:extLst>
              <a:ext uri="{28A0092B-C50C-407E-A947-70E740481C1C}">
                <a14:useLocalDpi xmlns:a14="http://schemas.microsoft.com/office/drawing/2010/main"/>
              </a:ext>
            </a:extLst>
          </a:blip>
          <a:srcRect/>
          <a:stretch/>
        </p:blipFill>
        <p:spPr>
          <a:xfrm>
            <a:off x="4304766" y="3374680"/>
            <a:ext cx="3367402" cy="1314886"/>
          </a:xfrm>
          <a:prstGeom prst="rect">
            <a:avLst/>
          </a:prstGeom>
          <a:noFill/>
          <a:ln>
            <a:noFill/>
          </a:ln>
        </p:spPr>
      </p:pic>
      <p:sp>
        <p:nvSpPr>
          <p:cNvPr id="4" name="Rectangle 3">
            <a:extLst>
              <a:ext uri="{FF2B5EF4-FFF2-40B4-BE49-F238E27FC236}">
                <a16:creationId xmlns:a16="http://schemas.microsoft.com/office/drawing/2014/main" id="{CDBC9422-379F-1942-A474-7B321E5E2347}"/>
              </a:ext>
            </a:extLst>
          </p:cNvPr>
          <p:cNvSpPr/>
          <p:nvPr/>
        </p:nvSpPr>
        <p:spPr>
          <a:xfrm>
            <a:off x="5396753" y="1999129"/>
            <a:ext cx="1515035" cy="86957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73EBCF3-981A-4FB0-B202-D9948BF91EC1}"/>
              </a:ext>
            </a:extLst>
          </p:cNvPr>
          <p:cNvSpPr txBox="1"/>
          <p:nvPr/>
        </p:nvSpPr>
        <p:spPr>
          <a:xfrm>
            <a:off x="4304767" y="4689566"/>
            <a:ext cx="3367402" cy="246221"/>
          </a:xfrm>
          <a:prstGeom prst="rect">
            <a:avLst/>
          </a:prstGeom>
          <a:noFill/>
        </p:spPr>
        <p:txBody>
          <a:bodyPr wrap="square" rtlCol="0">
            <a:spAutoFit/>
          </a:bodyPr>
          <a:lstStyle/>
          <a:p>
            <a:pPr algn="ctr"/>
            <a:r>
              <a:rPr lang="en-GB" sz="1000" dirty="0"/>
              <a:t>See collaboration in </a:t>
            </a:r>
            <a:r>
              <a:rPr lang="en-GB" sz="1000" dirty="0">
                <a:hlinkClick r:id="rId5"/>
              </a:rPr>
              <a:t>action</a:t>
            </a:r>
            <a:endParaRPr lang="en-US" sz="1000" dirty="0"/>
          </a:p>
        </p:txBody>
      </p:sp>
    </p:spTree>
    <p:extLst>
      <p:ext uri="{BB962C8B-B14F-4D97-AF65-F5344CB8AC3E}">
        <p14:creationId xmlns:p14="http://schemas.microsoft.com/office/powerpoint/2010/main" val="351033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750" tmFilter="0, 0; .2, .5; .8, .5; 1, 0"/>
                                        <p:tgtEl>
                                          <p:spTgt spid="4"/>
                                        </p:tgtEl>
                                      </p:cBhvr>
                                    </p:animEffect>
                                    <p:animScale>
                                      <p:cBhvr>
                                        <p:cTn id="7" dur="37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496;p17">
            <a:extLst>
              <a:ext uri="{FF2B5EF4-FFF2-40B4-BE49-F238E27FC236}">
                <a16:creationId xmlns:a16="http://schemas.microsoft.com/office/drawing/2014/main" id="{46272E72-2E9E-9046-B2E2-D62536890559}"/>
              </a:ext>
            </a:extLst>
          </p:cNvPr>
          <p:cNvPicPr preferRelativeResize="0"/>
          <p:nvPr/>
        </p:nvPicPr>
        <p:blipFill>
          <a:blip r:embed="rId3" cstate="hqprint">
            <a:extLst>
              <a:ext uri="{28A0092B-C50C-407E-A947-70E740481C1C}">
                <a14:useLocalDpi xmlns:a14="http://schemas.microsoft.com/office/drawing/2010/main"/>
              </a:ext>
            </a:extLst>
          </a:blip>
          <a:srcRect/>
          <a:stretch/>
        </p:blipFill>
        <p:spPr>
          <a:xfrm>
            <a:off x="4760955" y="1471289"/>
            <a:ext cx="3995498" cy="1802620"/>
          </a:xfrm>
          <a:prstGeom prst="rect">
            <a:avLst/>
          </a:prstGeom>
          <a:noFill/>
          <a:ln>
            <a:noFill/>
          </a:ln>
        </p:spPr>
      </p:pic>
      <p:pic>
        <p:nvPicPr>
          <p:cNvPr id="32" name="Google Shape;496;p17">
            <a:extLst>
              <a:ext uri="{FF2B5EF4-FFF2-40B4-BE49-F238E27FC236}">
                <a16:creationId xmlns:a16="http://schemas.microsoft.com/office/drawing/2014/main" id="{C8C78884-1B80-1149-AA07-E265992328A4}"/>
              </a:ext>
            </a:extLst>
          </p:cNvPr>
          <p:cNvPicPr preferRelativeResize="0"/>
          <p:nvPr/>
        </p:nvPicPr>
        <p:blipFill>
          <a:blip r:embed="rId4" cstate="hqprint">
            <a:extLst>
              <a:ext uri="{28A0092B-C50C-407E-A947-70E740481C1C}">
                <a14:useLocalDpi xmlns:a14="http://schemas.microsoft.com/office/drawing/2010/main"/>
              </a:ext>
            </a:extLst>
          </a:blip>
          <a:srcRect/>
          <a:stretch/>
        </p:blipFill>
        <p:spPr>
          <a:xfrm>
            <a:off x="4760955" y="1467869"/>
            <a:ext cx="3995498" cy="1802620"/>
          </a:xfrm>
          <a:prstGeom prst="rect">
            <a:avLst/>
          </a:prstGeom>
          <a:noFill/>
          <a:ln>
            <a:noFill/>
          </a:ln>
        </p:spPr>
      </p:pic>
      <p:pic>
        <p:nvPicPr>
          <p:cNvPr id="33" name="Google Shape;496;p17">
            <a:extLst>
              <a:ext uri="{FF2B5EF4-FFF2-40B4-BE49-F238E27FC236}">
                <a16:creationId xmlns:a16="http://schemas.microsoft.com/office/drawing/2014/main" id="{F24BBC10-E8B7-E141-9D04-C0584448C808}"/>
              </a:ext>
            </a:extLst>
          </p:cNvPr>
          <p:cNvPicPr preferRelativeResize="0"/>
          <p:nvPr/>
        </p:nvPicPr>
        <p:blipFill>
          <a:blip r:embed="rId5" cstate="hqprint">
            <a:extLst>
              <a:ext uri="{28A0092B-C50C-407E-A947-70E740481C1C}">
                <a14:useLocalDpi xmlns:a14="http://schemas.microsoft.com/office/drawing/2010/main"/>
              </a:ext>
            </a:extLst>
          </a:blip>
          <a:srcRect/>
          <a:stretch/>
        </p:blipFill>
        <p:spPr>
          <a:xfrm>
            <a:off x="4760955" y="1471289"/>
            <a:ext cx="3995498" cy="1802620"/>
          </a:xfrm>
          <a:prstGeom prst="rect">
            <a:avLst/>
          </a:prstGeom>
          <a:noFill/>
          <a:ln>
            <a:noFill/>
          </a:ln>
        </p:spPr>
      </p:pic>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15</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Files and Folders</a:t>
            </a:r>
            <a:br>
              <a:rPr lang="en-US" dirty="0"/>
            </a:br>
            <a:r>
              <a:rPr lang="en-US" sz="2000" dirty="0"/>
              <a:t>Upload, search, preview, edit, and share.</a:t>
            </a: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4086482"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SHARING</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Documents and media files can be shared with any valid email address, meaning you can share with both internal and external* contacts, even if they are not part of the DocuShare Go account.</a:t>
            </a:r>
          </a:p>
          <a:p>
            <a:pPr lvl="0">
              <a:lnSpc>
                <a:spcPts val="1750"/>
              </a:lnSpc>
              <a:spcBef>
                <a:spcPts val="0"/>
              </a:spcBef>
              <a:spcAft>
                <a:spcPts val="300"/>
              </a:spcAft>
              <a:buClr>
                <a:srgbClr val="000000"/>
              </a:buClr>
              <a:buSzPts val="1400"/>
            </a:pPr>
            <a:r>
              <a:rPr lang="en-US" sz="1200" dirty="0">
                <a:solidFill>
                  <a:srgbClr val="000000"/>
                </a:solidFill>
                <a:ea typeface="Arial"/>
                <a:cs typeface="Arial"/>
                <a:sym typeface="Arial"/>
              </a:rPr>
              <a:t>When sharing:</a:t>
            </a:r>
          </a:p>
          <a:p>
            <a:pPr lvl="0">
              <a:lnSpc>
                <a:spcPts val="1640"/>
              </a:lnSpc>
              <a:spcBef>
                <a:spcPts val="0"/>
              </a:spcBef>
              <a:spcAft>
                <a:spcPts val="300"/>
              </a:spcAft>
              <a:buClr>
                <a:srgbClr val="000000"/>
              </a:buClr>
              <a:buSzPts val="1400"/>
            </a:pPr>
            <a:r>
              <a:rPr lang="en-US" sz="1200" b="1" dirty="0">
                <a:solidFill>
                  <a:srgbClr val="000000"/>
                </a:solidFill>
                <a:ea typeface="Arial"/>
                <a:cs typeface="Arial"/>
                <a:sym typeface="Arial"/>
              </a:rPr>
              <a:t>Choose access permission by user</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Editor: Allowed to make changes to the file and upload files </a:t>
            </a:r>
            <a:br>
              <a:rPr lang="en-US" sz="1100" dirty="0">
                <a:solidFill>
                  <a:srgbClr val="000000"/>
                </a:solidFill>
                <a:ea typeface="Arial"/>
                <a:cs typeface="Arial"/>
                <a:sym typeface="Arial"/>
              </a:rPr>
            </a:br>
            <a:r>
              <a:rPr lang="en-US" sz="1100" dirty="0">
                <a:solidFill>
                  <a:srgbClr val="000000"/>
                </a:solidFill>
                <a:ea typeface="Arial"/>
                <a:cs typeface="Arial"/>
                <a:sym typeface="Arial"/>
              </a:rPr>
              <a:t>to folders</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Viewer: Only allowed to view the file or folder</a:t>
            </a:r>
          </a:p>
          <a:p>
            <a:pPr lvl="0">
              <a:lnSpc>
                <a:spcPts val="1640"/>
              </a:lnSpc>
              <a:spcBef>
                <a:spcPts val="0"/>
              </a:spcBef>
              <a:spcAft>
                <a:spcPts val="300"/>
              </a:spcAft>
              <a:buClr>
                <a:srgbClr val="000000"/>
              </a:buClr>
              <a:buSzPts val="1400"/>
            </a:pPr>
            <a:r>
              <a:rPr lang="en-US" sz="1200" b="1" dirty="0">
                <a:solidFill>
                  <a:srgbClr val="000000"/>
                </a:solidFill>
                <a:ea typeface="Arial"/>
                <a:cs typeface="Arial"/>
                <a:sym typeface="Arial"/>
              </a:rPr>
              <a:t>Set share expiry date</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Sharing will automatically rescind once the set date has passed</a:t>
            </a:r>
          </a:p>
          <a:p>
            <a:pPr lvl="0">
              <a:lnSpc>
                <a:spcPts val="1640"/>
              </a:lnSpc>
              <a:spcBef>
                <a:spcPts val="0"/>
              </a:spcBef>
              <a:spcAft>
                <a:spcPts val="300"/>
              </a:spcAft>
              <a:buClr>
                <a:srgbClr val="000000"/>
              </a:buClr>
              <a:buSzPts val="1400"/>
            </a:pPr>
            <a:r>
              <a:rPr lang="en-US" sz="600" dirty="0">
                <a:solidFill>
                  <a:srgbClr val="000000"/>
                </a:solidFill>
                <a:ea typeface="Arial"/>
                <a:cs typeface="Arial"/>
                <a:sym typeface="Arial"/>
              </a:rPr>
              <a:t>*No DocuShare Go account needed for external collaboration, users receive a link to the specific file / folder only.</a:t>
            </a:r>
          </a:p>
        </p:txBody>
      </p:sp>
      <p:grpSp>
        <p:nvGrpSpPr>
          <p:cNvPr id="21" name="Group 20">
            <a:extLst>
              <a:ext uri="{FF2B5EF4-FFF2-40B4-BE49-F238E27FC236}">
                <a16:creationId xmlns:a16="http://schemas.microsoft.com/office/drawing/2014/main" id="{C0BC3C30-EFCF-5249-BEBD-8F63390C846F}"/>
              </a:ext>
            </a:extLst>
          </p:cNvPr>
          <p:cNvGrpSpPr/>
          <p:nvPr/>
        </p:nvGrpSpPr>
        <p:grpSpPr>
          <a:xfrm>
            <a:off x="5108266" y="3783932"/>
            <a:ext cx="590901" cy="409583"/>
            <a:chOff x="7751763" y="238125"/>
            <a:chExt cx="1158875" cy="803275"/>
          </a:xfrm>
          <a:solidFill>
            <a:schemeClr val="tx1"/>
          </a:solidFill>
        </p:grpSpPr>
        <p:sp>
          <p:nvSpPr>
            <p:cNvPr id="22" name="Freeform 348">
              <a:extLst>
                <a:ext uri="{FF2B5EF4-FFF2-40B4-BE49-F238E27FC236}">
                  <a16:creationId xmlns:a16="http://schemas.microsoft.com/office/drawing/2014/main" id="{20009888-FE5D-6B4A-AA15-311E8CBC2AE4}"/>
                </a:ext>
              </a:extLst>
            </p:cNvPr>
            <p:cNvSpPr>
              <a:spLocks noEditPoints="1"/>
            </p:cNvSpPr>
            <p:nvPr/>
          </p:nvSpPr>
          <p:spPr bwMode="auto">
            <a:xfrm>
              <a:off x="7751763" y="238125"/>
              <a:ext cx="1158875" cy="803275"/>
            </a:xfrm>
            <a:custGeom>
              <a:avLst/>
              <a:gdLst>
                <a:gd name="T0" fmla="*/ 277 w 288"/>
                <a:gd name="T1" fmla="*/ 0 h 200"/>
                <a:gd name="T2" fmla="*/ 11 w 288"/>
                <a:gd name="T3" fmla="*/ 0 h 200"/>
                <a:gd name="T4" fmla="*/ 0 w 288"/>
                <a:gd name="T5" fmla="*/ 11 h 200"/>
                <a:gd name="T6" fmla="*/ 0 w 288"/>
                <a:gd name="T7" fmla="*/ 189 h 200"/>
                <a:gd name="T8" fmla="*/ 11 w 288"/>
                <a:gd name="T9" fmla="*/ 200 h 200"/>
                <a:gd name="T10" fmla="*/ 277 w 288"/>
                <a:gd name="T11" fmla="*/ 200 h 200"/>
                <a:gd name="T12" fmla="*/ 288 w 288"/>
                <a:gd name="T13" fmla="*/ 189 h 200"/>
                <a:gd name="T14" fmla="*/ 288 w 288"/>
                <a:gd name="T15" fmla="*/ 11 h 200"/>
                <a:gd name="T16" fmla="*/ 277 w 288"/>
                <a:gd name="T17" fmla="*/ 0 h 200"/>
                <a:gd name="T18" fmla="*/ 280 w 288"/>
                <a:gd name="T19" fmla="*/ 192 h 200"/>
                <a:gd name="T20" fmla="*/ 8 w 288"/>
                <a:gd name="T21" fmla="*/ 192 h 200"/>
                <a:gd name="T22" fmla="*/ 8 w 288"/>
                <a:gd name="T23" fmla="*/ 8 h 200"/>
                <a:gd name="T24" fmla="*/ 280 w 288"/>
                <a:gd name="T25" fmla="*/ 8 h 200"/>
                <a:gd name="T26" fmla="*/ 280 w 288"/>
                <a:gd name="T27"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200">
                  <a:moveTo>
                    <a:pt x="277" y="0"/>
                  </a:moveTo>
                  <a:cubicBezTo>
                    <a:pt x="11" y="0"/>
                    <a:pt x="11" y="0"/>
                    <a:pt x="11" y="0"/>
                  </a:cubicBezTo>
                  <a:cubicBezTo>
                    <a:pt x="5" y="0"/>
                    <a:pt x="0" y="5"/>
                    <a:pt x="0" y="11"/>
                  </a:cubicBezTo>
                  <a:cubicBezTo>
                    <a:pt x="0" y="189"/>
                    <a:pt x="0" y="189"/>
                    <a:pt x="0" y="189"/>
                  </a:cubicBezTo>
                  <a:cubicBezTo>
                    <a:pt x="0" y="195"/>
                    <a:pt x="5" y="200"/>
                    <a:pt x="11" y="200"/>
                  </a:cubicBezTo>
                  <a:cubicBezTo>
                    <a:pt x="277" y="200"/>
                    <a:pt x="277" y="200"/>
                    <a:pt x="277" y="200"/>
                  </a:cubicBezTo>
                  <a:cubicBezTo>
                    <a:pt x="283" y="200"/>
                    <a:pt x="288" y="195"/>
                    <a:pt x="288" y="189"/>
                  </a:cubicBezTo>
                  <a:cubicBezTo>
                    <a:pt x="288" y="11"/>
                    <a:pt x="288" y="11"/>
                    <a:pt x="288" y="11"/>
                  </a:cubicBezTo>
                  <a:cubicBezTo>
                    <a:pt x="288" y="5"/>
                    <a:pt x="283" y="0"/>
                    <a:pt x="277" y="0"/>
                  </a:cubicBezTo>
                  <a:close/>
                  <a:moveTo>
                    <a:pt x="280" y="192"/>
                  </a:moveTo>
                  <a:cubicBezTo>
                    <a:pt x="8" y="192"/>
                    <a:pt x="8" y="192"/>
                    <a:pt x="8" y="192"/>
                  </a:cubicBezTo>
                  <a:cubicBezTo>
                    <a:pt x="8" y="8"/>
                    <a:pt x="8" y="8"/>
                    <a:pt x="8" y="8"/>
                  </a:cubicBezTo>
                  <a:cubicBezTo>
                    <a:pt x="280" y="8"/>
                    <a:pt x="280" y="8"/>
                    <a:pt x="280" y="8"/>
                  </a:cubicBezTo>
                  <a:lnTo>
                    <a:pt x="28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349">
              <a:extLst>
                <a:ext uri="{FF2B5EF4-FFF2-40B4-BE49-F238E27FC236}">
                  <a16:creationId xmlns:a16="http://schemas.microsoft.com/office/drawing/2014/main" id="{C8329021-D695-C54D-B254-8FB926B9F917}"/>
                </a:ext>
              </a:extLst>
            </p:cNvPr>
            <p:cNvSpPr>
              <a:spLocks noEditPoints="1"/>
            </p:cNvSpPr>
            <p:nvPr/>
          </p:nvSpPr>
          <p:spPr bwMode="auto">
            <a:xfrm>
              <a:off x="8153401" y="379413"/>
              <a:ext cx="495300" cy="520700"/>
            </a:xfrm>
            <a:custGeom>
              <a:avLst/>
              <a:gdLst>
                <a:gd name="T0" fmla="*/ 0 w 312"/>
                <a:gd name="T1" fmla="*/ 0 h 328"/>
                <a:gd name="T2" fmla="*/ 0 w 312"/>
                <a:gd name="T3" fmla="*/ 328 h 328"/>
                <a:gd name="T4" fmla="*/ 312 w 312"/>
                <a:gd name="T5" fmla="*/ 164 h 328"/>
                <a:gd name="T6" fmla="*/ 0 w 312"/>
                <a:gd name="T7" fmla="*/ 0 h 328"/>
                <a:gd name="T8" fmla="*/ 21 w 312"/>
                <a:gd name="T9" fmla="*/ 32 h 328"/>
                <a:gd name="T10" fmla="*/ 269 w 312"/>
                <a:gd name="T11" fmla="*/ 164 h 328"/>
                <a:gd name="T12" fmla="*/ 21 w 312"/>
                <a:gd name="T13" fmla="*/ 296 h 328"/>
                <a:gd name="T14" fmla="*/ 21 w 312"/>
                <a:gd name="T15" fmla="*/ 32 h 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328">
                  <a:moveTo>
                    <a:pt x="0" y="0"/>
                  </a:moveTo>
                  <a:lnTo>
                    <a:pt x="0" y="328"/>
                  </a:lnTo>
                  <a:lnTo>
                    <a:pt x="312" y="164"/>
                  </a:lnTo>
                  <a:lnTo>
                    <a:pt x="0" y="0"/>
                  </a:lnTo>
                  <a:close/>
                  <a:moveTo>
                    <a:pt x="21" y="32"/>
                  </a:moveTo>
                  <a:lnTo>
                    <a:pt x="269" y="164"/>
                  </a:lnTo>
                  <a:lnTo>
                    <a:pt x="21" y="296"/>
                  </a:lnTo>
                  <a:lnTo>
                    <a:pt x="2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4" name="Group 23">
            <a:extLst>
              <a:ext uri="{FF2B5EF4-FFF2-40B4-BE49-F238E27FC236}">
                <a16:creationId xmlns:a16="http://schemas.microsoft.com/office/drawing/2014/main" id="{617AA199-0B45-CA4E-B874-51D94DE853D5}"/>
              </a:ext>
            </a:extLst>
          </p:cNvPr>
          <p:cNvGrpSpPr/>
          <p:nvPr/>
        </p:nvGrpSpPr>
        <p:grpSpPr>
          <a:xfrm>
            <a:off x="7818241" y="3675631"/>
            <a:ext cx="472834" cy="626184"/>
            <a:chOff x="3349625" y="228600"/>
            <a:chExt cx="822326" cy="1089025"/>
          </a:xfrm>
          <a:solidFill>
            <a:schemeClr val="tx1"/>
          </a:solidFill>
        </p:grpSpPr>
        <p:sp>
          <p:nvSpPr>
            <p:cNvPr id="25" name="Freeform 44">
              <a:extLst>
                <a:ext uri="{FF2B5EF4-FFF2-40B4-BE49-F238E27FC236}">
                  <a16:creationId xmlns:a16="http://schemas.microsoft.com/office/drawing/2014/main" id="{44581B9B-C541-FD4A-BE72-A1D3D9F2C95F}"/>
                </a:ext>
              </a:extLst>
            </p:cNvPr>
            <p:cNvSpPr>
              <a:spLocks noEditPoints="1"/>
            </p:cNvSpPr>
            <p:nvPr/>
          </p:nvSpPr>
          <p:spPr bwMode="auto">
            <a:xfrm>
              <a:off x="3349625" y="349250"/>
              <a:ext cx="700088" cy="968375"/>
            </a:xfrm>
            <a:custGeom>
              <a:avLst/>
              <a:gdLst>
                <a:gd name="T0" fmla="*/ 0 w 441"/>
                <a:gd name="T1" fmla="*/ 0 h 610"/>
                <a:gd name="T2" fmla="*/ 0 w 441"/>
                <a:gd name="T3" fmla="*/ 610 h 610"/>
                <a:gd name="T4" fmla="*/ 441 w 441"/>
                <a:gd name="T5" fmla="*/ 610 h 610"/>
                <a:gd name="T6" fmla="*/ 441 w 441"/>
                <a:gd name="T7" fmla="*/ 0 h 610"/>
                <a:gd name="T8" fmla="*/ 0 w 441"/>
                <a:gd name="T9" fmla="*/ 0 h 610"/>
                <a:gd name="T10" fmla="*/ 422 w 441"/>
                <a:gd name="T11" fmla="*/ 591 h 610"/>
                <a:gd name="T12" fmla="*/ 19 w 441"/>
                <a:gd name="T13" fmla="*/ 591 h 610"/>
                <a:gd name="T14" fmla="*/ 19 w 441"/>
                <a:gd name="T15" fmla="*/ 19 h 610"/>
                <a:gd name="T16" fmla="*/ 422 w 441"/>
                <a:gd name="T17" fmla="*/ 19 h 610"/>
                <a:gd name="T18" fmla="*/ 422 w 441"/>
                <a:gd name="T19" fmla="*/ 591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610">
                  <a:moveTo>
                    <a:pt x="0" y="0"/>
                  </a:moveTo>
                  <a:lnTo>
                    <a:pt x="0" y="610"/>
                  </a:lnTo>
                  <a:lnTo>
                    <a:pt x="441" y="610"/>
                  </a:lnTo>
                  <a:lnTo>
                    <a:pt x="441" y="0"/>
                  </a:lnTo>
                  <a:lnTo>
                    <a:pt x="0" y="0"/>
                  </a:lnTo>
                  <a:close/>
                  <a:moveTo>
                    <a:pt x="422" y="591"/>
                  </a:moveTo>
                  <a:lnTo>
                    <a:pt x="19" y="591"/>
                  </a:lnTo>
                  <a:lnTo>
                    <a:pt x="19" y="19"/>
                  </a:lnTo>
                  <a:lnTo>
                    <a:pt x="422" y="19"/>
                  </a:lnTo>
                  <a:lnTo>
                    <a:pt x="422" y="591"/>
                  </a:ln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 name="Rectangle 45">
              <a:extLst>
                <a:ext uri="{FF2B5EF4-FFF2-40B4-BE49-F238E27FC236}">
                  <a16:creationId xmlns:a16="http://schemas.microsoft.com/office/drawing/2014/main" id="{2534EB59-42D2-BE4B-BB07-34FD2A726ABC}"/>
                </a:ext>
              </a:extLst>
            </p:cNvPr>
            <p:cNvSpPr>
              <a:spLocks noChangeArrowheads="1"/>
            </p:cNvSpPr>
            <p:nvPr/>
          </p:nvSpPr>
          <p:spPr bwMode="auto">
            <a:xfrm>
              <a:off x="3684588" y="633413"/>
              <a:ext cx="30163" cy="400050"/>
            </a:xfrm>
            <a:prstGeom prst="rect">
              <a:avLst/>
            </a:prstGeom>
            <a:grpFill/>
            <a:ln w="9525">
              <a:no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 name="Rectangle 46">
              <a:extLst>
                <a:ext uri="{FF2B5EF4-FFF2-40B4-BE49-F238E27FC236}">
                  <a16:creationId xmlns:a16="http://schemas.microsoft.com/office/drawing/2014/main" id="{30FE80FE-82E3-A54B-867D-27DF4FE81644}"/>
                </a:ext>
              </a:extLst>
            </p:cNvPr>
            <p:cNvSpPr>
              <a:spLocks noChangeArrowheads="1"/>
            </p:cNvSpPr>
            <p:nvPr/>
          </p:nvSpPr>
          <p:spPr bwMode="auto">
            <a:xfrm>
              <a:off x="3592513" y="784225"/>
              <a:ext cx="31750" cy="249238"/>
            </a:xfrm>
            <a:prstGeom prst="rect">
              <a:avLst/>
            </a:prstGeom>
            <a:grpFill/>
            <a:ln w="9525">
              <a:no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 name="Rectangle 47">
              <a:extLst>
                <a:ext uri="{FF2B5EF4-FFF2-40B4-BE49-F238E27FC236}">
                  <a16:creationId xmlns:a16="http://schemas.microsoft.com/office/drawing/2014/main" id="{2BEB2C53-99CD-904D-9725-3D0B85248A8E}"/>
                </a:ext>
              </a:extLst>
            </p:cNvPr>
            <p:cNvSpPr>
              <a:spLocks noChangeArrowheads="1"/>
            </p:cNvSpPr>
            <p:nvPr/>
          </p:nvSpPr>
          <p:spPr bwMode="auto">
            <a:xfrm>
              <a:off x="3776663" y="784225"/>
              <a:ext cx="30163" cy="249238"/>
            </a:xfrm>
            <a:prstGeom prst="rect">
              <a:avLst/>
            </a:prstGeom>
            <a:grpFill/>
            <a:ln w="9525">
              <a:no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 name="Freeform 48">
              <a:extLst>
                <a:ext uri="{FF2B5EF4-FFF2-40B4-BE49-F238E27FC236}">
                  <a16:creationId xmlns:a16="http://schemas.microsoft.com/office/drawing/2014/main" id="{12005194-54A3-7F4E-AAB4-76A1EE5C1A90}"/>
                </a:ext>
              </a:extLst>
            </p:cNvPr>
            <p:cNvSpPr>
              <a:spLocks/>
            </p:cNvSpPr>
            <p:nvPr/>
          </p:nvSpPr>
          <p:spPr bwMode="auto">
            <a:xfrm>
              <a:off x="3409950" y="288925"/>
              <a:ext cx="701675" cy="968375"/>
            </a:xfrm>
            <a:custGeom>
              <a:avLst/>
              <a:gdLst>
                <a:gd name="T0" fmla="*/ 0 w 442"/>
                <a:gd name="T1" fmla="*/ 19 h 610"/>
                <a:gd name="T2" fmla="*/ 422 w 442"/>
                <a:gd name="T3" fmla="*/ 19 h 610"/>
                <a:gd name="T4" fmla="*/ 422 w 442"/>
                <a:gd name="T5" fmla="*/ 610 h 610"/>
                <a:gd name="T6" fmla="*/ 442 w 442"/>
                <a:gd name="T7" fmla="*/ 610 h 610"/>
                <a:gd name="T8" fmla="*/ 442 w 442"/>
                <a:gd name="T9" fmla="*/ 0 h 610"/>
                <a:gd name="T10" fmla="*/ 0 w 442"/>
                <a:gd name="T11" fmla="*/ 0 h 610"/>
                <a:gd name="T12" fmla="*/ 0 w 442"/>
                <a:gd name="T13" fmla="*/ 19 h 610"/>
              </a:gdLst>
              <a:ahLst/>
              <a:cxnLst>
                <a:cxn ang="0">
                  <a:pos x="T0" y="T1"/>
                </a:cxn>
                <a:cxn ang="0">
                  <a:pos x="T2" y="T3"/>
                </a:cxn>
                <a:cxn ang="0">
                  <a:pos x="T4" y="T5"/>
                </a:cxn>
                <a:cxn ang="0">
                  <a:pos x="T6" y="T7"/>
                </a:cxn>
                <a:cxn ang="0">
                  <a:pos x="T8" y="T9"/>
                </a:cxn>
                <a:cxn ang="0">
                  <a:pos x="T10" y="T11"/>
                </a:cxn>
                <a:cxn ang="0">
                  <a:pos x="T12" y="T13"/>
                </a:cxn>
              </a:cxnLst>
              <a:rect l="0" t="0" r="r" b="b"/>
              <a:pathLst>
                <a:path w="442" h="610">
                  <a:moveTo>
                    <a:pt x="0" y="19"/>
                  </a:moveTo>
                  <a:lnTo>
                    <a:pt x="422" y="19"/>
                  </a:lnTo>
                  <a:lnTo>
                    <a:pt x="422" y="610"/>
                  </a:lnTo>
                  <a:lnTo>
                    <a:pt x="442" y="610"/>
                  </a:lnTo>
                  <a:lnTo>
                    <a:pt x="442" y="0"/>
                  </a:lnTo>
                  <a:lnTo>
                    <a:pt x="0" y="0"/>
                  </a:lnTo>
                  <a:lnTo>
                    <a:pt x="0" y="19"/>
                  </a:ln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 name="Freeform 49">
              <a:extLst>
                <a:ext uri="{FF2B5EF4-FFF2-40B4-BE49-F238E27FC236}">
                  <a16:creationId xmlns:a16="http://schemas.microsoft.com/office/drawing/2014/main" id="{EA0CC1B7-1EBF-6442-9C1A-1662838CC876}"/>
                </a:ext>
              </a:extLst>
            </p:cNvPr>
            <p:cNvSpPr>
              <a:spLocks/>
            </p:cNvSpPr>
            <p:nvPr/>
          </p:nvSpPr>
          <p:spPr bwMode="auto">
            <a:xfrm>
              <a:off x="3471863" y="228600"/>
              <a:ext cx="700088" cy="968375"/>
            </a:xfrm>
            <a:custGeom>
              <a:avLst/>
              <a:gdLst>
                <a:gd name="T0" fmla="*/ 184 w 184"/>
                <a:gd name="T1" fmla="*/ 256 h 256"/>
                <a:gd name="T2" fmla="*/ 184 w 184"/>
                <a:gd name="T3" fmla="*/ 11 h 256"/>
                <a:gd name="T4" fmla="*/ 173 w 184"/>
                <a:gd name="T5" fmla="*/ 0 h 256"/>
                <a:gd name="T6" fmla="*/ 0 w 184"/>
                <a:gd name="T7" fmla="*/ 0 h 256"/>
                <a:gd name="T8" fmla="*/ 0 w 184"/>
                <a:gd name="T9" fmla="*/ 8 h 256"/>
                <a:gd name="T10" fmla="*/ 176 w 184"/>
                <a:gd name="T11" fmla="*/ 8 h 256"/>
                <a:gd name="T12" fmla="*/ 176 w 184"/>
                <a:gd name="T13" fmla="*/ 256 h 256"/>
                <a:gd name="T14" fmla="*/ 184 w 184"/>
                <a:gd name="T15" fmla="*/ 256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56">
                  <a:moveTo>
                    <a:pt x="184" y="256"/>
                  </a:moveTo>
                  <a:cubicBezTo>
                    <a:pt x="184" y="11"/>
                    <a:pt x="184" y="11"/>
                    <a:pt x="184" y="11"/>
                  </a:cubicBezTo>
                  <a:cubicBezTo>
                    <a:pt x="184" y="5"/>
                    <a:pt x="179" y="0"/>
                    <a:pt x="173" y="0"/>
                  </a:cubicBezTo>
                  <a:cubicBezTo>
                    <a:pt x="0" y="0"/>
                    <a:pt x="0" y="0"/>
                    <a:pt x="0" y="0"/>
                  </a:cubicBezTo>
                  <a:cubicBezTo>
                    <a:pt x="0" y="8"/>
                    <a:pt x="0" y="8"/>
                    <a:pt x="0" y="8"/>
                  </a:cubicBezTo>
                  <a:cubicBezTo>
                    <a:pt x="176" y="8"/>
                    <a:pt x="176" y="8"/>
                    <a:pt x="176" y="8"/>
                  </a:cubicBezTo>
                  <a:cubicBezTo>
                    <a:pt x="176" y="256"/>
                    <a:pt x="176" y="256"/>
                    <a:pt x="176" y="256"/>
                  </a:cubicBezTo>
                  <a:lnTo>
                    <a:pt x="184" y="256"/>
                  </a:ln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sp>
        <p:nvSpPr>
          <p:cNvPr id="4" name="Oval 3">
            <a:extLst>
              <a:ext uri="{FF2B5EF4-FFF2-40B4-BE49-F238E27FC236}">
                <a16:creationId xmlns:a16="http://schemas.microsoft.com/office/drawing/2014/main" id="{2BBA79E5-1497-7B44-AAF1-06DBC0E5E6F0}"/>
              </a:ext>
            </a:extLst>
          </p:cNvPr>
          <p:cNvSpPr/>
          <p:nvPr/>
        </p:nvSpPr>
        <p:spPr>
          <a:xfrm>
            <a:off x="5991261" y="1809205"/>
            <a:ext cx="1534886" cy="339635"/>
          </a:xfrm>
          <a:prstGeom prst="ellipse">
            <a:avLst/>
          </a:prstGeom>
          <a:noFill/>
          <a:ln>
            <a:solidFill>
              <a:srgbClr val="D92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3D8262F7-084B-C648-AC1C-319664C756F3}"/>
              </a:ext>
            </a:extLst>
          </p:cNvPr>
          <p:cNvGrpSpPr>
            <a:grpSpLocks noChangeAspect="1"/>
          </p:cNvGrpSpPr>
          <p:nvPr/>
        </p:nvGrpSpPr>
        <p:grpSpPr>
          <a:xfrm>
            <a:off x="6432256" y="3868178"/>
            <a:ext cx="652895" cy="241089"/>
            <a:chOff x="4994275" y="3406775"/>
            <a:chExt cx="1590676" cy="587375"/>
          </a:xfrm>
          <a:solidFill>
            <a:schemeClr val="bg2"/>
          </a:solidFill>
        </p:grpSpPr>
        <p:sp>
          <p:nvSpPr>
            <p:cNvPr id="35" name="Freeform 217">
              <a:extLst>
                <a:ext uri="{FF2B5EF4-FFF2-40B4-BE49-F238E27FC236}">
                  <a16:creationId xmlns:a16="http://schemas.microsoft.com/office/drawing/2014/main" id="{725B3057-7243-E64E-BB59-1D0ADF2E5588}"/>
                </a:ext>
              </a:extLst>
            </p:cNvPr>
            <p:cNvSpPr>
              <a:spLocks/>
            </p:cNvSpPr>
            <p:nvPr/>
          </p:nvSpPr>
          <p:spPr bwMode="auto">
            <a:xfrm>
              <a:off x="4994275" y="3406775"/>
              <a:ext cx="927100" cy="587375"/>
            </a:xfrm>
            <a:custGeom>
              <a:avLst/>
              <a:gdLst>
                <a:gd name="T0" fmla="*/ 168 w 168"/>
                <a:gd name="T1" fmla="*/ 53 h 106"/>
                <a:gd name="T2" fmla="*/ 168 w 168"/>
                <a:gd name="T3" fmla="*/ 53 h 106"/>
                <a:gd name="T4" fmla="*/ 156 w 168"/>
                <a:gd name="T5" fmla="*/ 20 h 106"/>
                <a:gd name="T6" fmla="*/ 150 w 168"/>
                <a:gd name="T7" fmla="*/ 24 h 106"/>
                <a:gd name="T8" fmla="*/ 160 w 168"/>
                <a:gd name="T9" fmla="*/ 53 h 106"/>
                <a:gd name="T10" fmla="*/ 115 w 168"/>
                <a:gd name="T11" fmla="*/ 98 h 106"/>
                <a:gd name="T12" fmla="*/ 53 w 168"/>
                <a:gd name="T13" fmla="*/ 98 h 106"/>
                <a:gd name="T14" fmla="*/ 8 w 168"/>
                <a:gd name="T15" fmla="*/ 53 h 106"/>
                <a:gd name="T16" fmla="*/ 53 w 168"/>
                <a:gd name="T17" fmla="*/ 8 h 106"/>
                <a:gd name="T18" fmla="*/ 115 w 168"/>
                <a:gd name="T19" fmla="*/ 8 h 106"/>
                <a:gd name="T20" fmla="*/ 129 w 168"/>
                <a:gd name="T21" fmla="*/ 10 h 106"/>
                <a:gd name="T22" fmla="*/ 136 w 168"/>
                <a:gd name="T23" fmla="*/ 4 h 106"/>
                <a:gd name="T24" fmla="*/ 115 w 168"/>
                <a:gd name="T25" fmla="*/ 0 h 106"/>
                <a:gd name="T26" fmla="*/ 53 w 168"/>
                <a:gd name="T27" fmla="*/ 0 h 106"/>
                <a:gd name="T28" fmla="*/ 0 w 168"/>
                <a:gd name="T29" fmla="*/ 53 h 106"/>
                <a:gd name="T30" fmla="*/ 0 w 168"/>
                <a:gd name="T31" fmla="*/ 53 h 106"/>
                <a:gd name="T32" fmla="*/ 53 w 168"/>
                <a:gd name="T33" fmla="*/ 106 h 106"/>
                <a:gd name="T34" fmla="*/ 115 w 168"/>
                <a:gd name="T35" fmla="*/ 106 h 106"/>
                <a:gd name="T36" fmla="*/ 168 w 168"/>
                <a:gd name="T37" fmla="*/ 5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106">
                  <a:moveTo>
                    <a:pt x="168" y="53"/>
                  </a:moveTo>
                  <a:cubicBezTo>
                    <a:pt x="168" y="53"/>
                    <a:pt x="168" y="53"/>
                    <a:pt x="168" y="53"/>
                  </a:cubicBezTo>
                  <a:cubicBezTo>
                    <a:pt x="168" y="40"/>
                    <a:pt x="164" y="29"/>
                    <a:pt x="156" y="20"/>
                  </a:cubicBezTo>
                  <a:cubicBezTo>
                    <a:pt x="154" y="21"/>
                    <a:pt x="152" y="22"/>
                    <a:pt x="150" y="24"/>
                  </a:cubicBezTo>
                  <a:cubicBezTo>
                    <a:pt x="156" y="32"/>
                    <a:pt x="160" y="42"/>
                    <a:pt x="160" y="53"/>
                  </a:cubicBezTo>
                  <a:cubicBezTo>
                    <a:pt x="160" y="78"/>
                    <a:pt x="140" y="98"/>
                    <a:pt x="115" y="98"/>
                  </a:cubicBezTo>
                  <a:cubicBezTo>
                    <a:pt x="53" y="98"/>
                    <a:pt x="53" y="98"/>
                    <a:pt x="53" y="98"/>
                  </a:cubicBezTo>
                  <a:cubicBezTo>
                    <a:pt x="28" y="98"/>
                    <a:pt x="8" y="78"/>
                    <a:pt x="8" y="53"/>
                  </a:cubicBezTo>
                  <a:cubicBezTo>
                    <a:pt x="8" y="28"/>
                    <a:pt x="28" y="8"/>
                    <a:pt x="53" y="8"/>
                  </a:cubicBezTo>
                  <a:cubicBezTo>
                    <a:pt x="115" y="8"/>
                    <a:pt x="115" y="8"/>
                    <a:pt x="115" y="8"/>
                  </a:cubicBezTo>
                  <a:cubicBezTo>
                    <a:pt x="120" y="8"/>
                    <a:pt x="125" y="9"/>
                    <a:pt x="129" y="10"/>
                  </a:cubicBezTo>
                  <a:cubicBezTo>
                    <a:pt x="132" y="8"/>
                    <a:pt x="134" y="6"/>
                    <a:pt x="136" y="4"/>
                  </a:cubicBezTo>
                  <a:cubicBezTo>
                    <a:pt x="130" y="1"/>
                    <a:pt x="122" y="0"/>
                    <a:pt x="115" y="0"/>
                  </a:cubicBezTo>
                  <a:cubicBezTo>
                    <a:pt x="53" y="0"/>
                    <a:pt x="53" y="0"/>
                    <a:pt x="53" y="0"/>
                  </a:cubicBezTo>
                  <a:cubicBezTo>
                    <a:pt x="24" y="0"/>
                    <a:pt x="0" y="24"/>
                    <a:pt x="0" y="53"/>
                  </a:cubicBezTo>
                  <a:cubicBezTo>
                    <a:pt x="0" y="53"/>
                    <a:pt x="0" y="53"/>
                    <a:pt x="0" y="53"/>
                  </a:cubicBezTo>
                  <a:cubicBezTo>
                    <a:pt x="0" y="82"/>
                    <a:pt x="24" y="106"/>
                    <a:pt x="53" y="106"/>
                  </a:cubicBezTo>
                  <a:cubicBezTo>
                    <a:pt x="115" y="106"/>
                    <a:pt x="115" y="106"/>
                    <a:pt x="115" y="106"/>
                  </a:cubicBezTo>
                  <a:cubicBezTo>
                    <a:pt x="144" y="106"/>
                    <a:pt x="168" y="82"/>
                    <a:pt x="16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18">
              <a:extLst>
                <a:ext uri="{FF2B5EF4-FFF2-40B4-BE49-F238E27FC236}">
                  <a16:creationId xmlns:a16="http://schemas.microsoft.com/office/drawing/2014/main" id="{6A27F193-0C5E-D245-AABA-2D662EAC9583}"/>
                </a:ext>
              </a:extLst>
            </p:cNvPr>
            <p:cNvSpPr>
              <a:spLocks/>
            </p:cNvSpPr>
            <p:nvPr/>
          </p:nvSpPr>
          <p:spPr bwMode="auto">
            <a:xfrm>
              <a:off x="5656263" y="3406775"/>
              <a:ext cx="928688" cy="587375"/>
            </a:xfrm>
            <a:custGeom>
              <a:avLst/>
              <a:gdLst>
                <a:gd name="T0" fmla="*/ 115 w 168"/>
                <a:gd name="T1" fmla="*/ 0 h 106"/>
                <a:gd name="T2" fmla="*/ 53 w 168"/>
                <a:gd name="T3" fmla="*/ 0 h 106"/>
                <a:gd name="T4" fmla="*/ 0 w 168"/>
                <a:gd name="T5" fmla="*/ 53 h 106"/>
                <a:gd name="T6" fmla="*/ 0 w 168"/>
                <a:gd name="T7" fmla="*/ 53 h 106"/>
                <a:gd name="T8" fmla="*/ 12 w 168"/>
                <a:gd name="T9" fmla="*/ 86 h 106"/>
                <a:gd name="T10" fmla="*/ 18 w 168"/>
                <a:gd name="T11" fmla="*/ 82 h 106"/>
                <a:gd name="T12" fmla="*/ 8 w 168"/>
                <a:gd name="T13" fmla="*/ 53 h 106"/>
                <a:gd name="T14" fmla="*/ 53 w 168"/>
                <a:gd name="T15" fmla="*/ 8 h 106"/>
                <a:gd name="T16" fmla="*/ 115 w 168"/>
                <a:gd name="T17" fmla="*/ 8 h 106"/>
                <a:gd name="T18" fmla="*/ 160 w 168"/>
                <a:gd name="T19" fmla="*/ 53 h 106"/>
                <a:gd name="T20" fmla="*/ 115 w 168"/>
                <a:gd name="T21" fmla="*/ 98 h 106"/>
                <a:gd name="T22" fmla="*/ 53 w 168"/>
                <a:gd name="T23" fmla="*/ 98 h 106"/>
                <a:gd name="T24" fmla="*/ 39 w 168"/>
                <a:gd name="T25" fmla="*/ 96 h 106"/>
                <a:gd name="T26" fmla="*/ 32 w 168"/>
                <a:gd name="T27" fmla="*/ 102 h 106"/>
                <a:gd name="T28" fmla="*/ 53 w 168"/>
                <a:gd name="T29" fmla="*/ 106 h 106"/>
                <a:gd name="T30" fmla="*/ 115 w 168"/>
                <a:gd name="T31" fmla="*/ 106 h 106"/>
                <a:gd name="T32" fmla="*/ 168 w 168"/>
                <a:gd name="T33" fmla="*/ 53 h 106"/>
                <a:gd name="T34" fmla="*/ 168 w 168"/>
                <a:gd name="T35" fmla="*/ 53 h 106"/>
                <a:gd name="T36" fmla="*/ 115 w 168"/>
                <a:gd name="T3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106">
                  <a:moveTo>
                    <a:pt x="115" y="0"/>
                  </a:moveTo>
                  <a:cubicBezTo>
                    <a:pt x="53" y="0"/>
                    <a:pt x="53" y="0"/>
                    <a:pt x="53" y="0"/>
                  </a:cubicBezTo>
                  <a:cubicBezTo>
                    <a:pt x="24" y="0"/>
                    <a:pt x="0" y="24"/>
                    <a:pt x="0" y="53"/>
                  </a:cubicBezTo>
                  <a:cubicBezTo>
                    <a:pt x="0" y="53"/>
                    <a:pt x="0" y="53"/>
                    <a:pt x="0" y="53"/>
                  </a:cubicBezTo>
                  <a:cubicBezTo>
                    <a:pt x="0" y="66"/>
                    <a:pt x="4" y="77"/>
                    <a:pt x="12" y="86"/>
                  </a:cubicBezTo>
                  <a:cubicBezTo>
                    <a:pt x="14" y="85"/>
                    <a:pt x="16" y="84"/>
                    <a:pt x="18" y="82"/>
                  </a:cubicBezTo>
                  <a:cubicBezTo>
                    <a:pt x="12" y="74"/>
                    <a:pt x="8" y="64"/>
                    <a:pt x="8" y="53"/>
                  </a:cubicBezTo>
                  <a:cubicBezTo>
                    <a:pt x="8" y="28"/>
                    <a:pt x="28" y="8"/>
                    <a:pt x="53" y="8"/>
                  </a:cubicBezTo>
                  <a:cubicBezTo>
                    <a:pt x="115" y="8"/>
                    <a:pt x="115" y="8"/>
                    <a:pt x="115" y="8"/>
                  </a:cubicBezTo>
                  <a:cubicBezTo>
                    <a:pt x="140" y="8"/>
                    <a:pt x="160" y="28"/>
                    <a:pt x="160" y="53"/>
                  </a:cubicBezTo>
                  <a:cubicBezTo>
                    <a:pt x="160" y="78"/>
                    <a:pt x="140" y="98"/>
                    <a:pt x="115" y="98"/>
                  </a:cubicBezTo>
                  <a:cubicBezTo>
                    <a:pt x="53" y="98"/>
                    <a:pt x="53" y="98"/>
                    <a:pt x="53" y="98"/>
                  </a:cubicBezTo>
                  <a:cubicBezTo>
                    <a:pt x="48" y="98"/>
                    <a:pt x="43" y="97"/>
                    <a:pt x="39" y="96"/>
                  </a:cubicBezTo>
                  <a:cubicBezTo>
                    <a:pt x="36" y="98"/>
                    <a:pt x="34" y="100"/>
                    <a:pt x="32" y="102"/>
                  </a:cubicBezTo>
                  <a:cubicBezTo>
                    <a:pt x="38" y="105"/>
                    <a:pt x="46" y="106"/>
                    <a:pt x="53" y="106"/>
                  </a:cubicBezTo>
                  <a:cubicBezTo>
                    <a:pt x="115" y="106"/>
                    <a:pt x="115" y="106"/>
                    <a:pt x="115" y="106"/>
                  </a:cubicBezTo>
                  <a:cubicBezTo>
                    <a:pt x="144" y="106"/>
                    <a:pt x="168" y="82"/>
                    <a:pt x="168" y="53"/>
                  </a:cubicBezTo>
                  <a:cubicBezTo>
                    <a:pt x="168" y="53"/>
                    <a:pt x="168" y="53"/>
                    <a:pt x="168" y="53"/>
                  </a:cubicBezTo>
                  <a:cubicBezTo>
                    <a:pt x="168" y="24"/>
                    <a:pt x="144" y="0"/>
                    <a:pt x="1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0" name="Group 39">
            <a:extLst>
              <a:ext uri="{FF2B5EF4-FFF2-40B4-BE49-F238E27FC236}">
                <a16:creationId xmlns:a16="http://schemas.microsoft.com/office/drawing/2014/main" id="{C71E5951-0296-4D60-8D10-1D7EA37F4267}"/>
              </a:ext>
            </a:extLst>
          </p:cNvPr>
          <p:cNvGrpSpPr/>
          <p:nvPr/>
        </p:nvGrpSpPr>
        <p:grpSpPr>
          <a:xfrm>
            <a:off x="6252466" y="3532435"/>
            <a:ext cx="1012475" cy="939003"/>
            <a:chOff x="4626967" y="4204497"/>
            <a:chExt cx="1012475" cy="939003"/>
          </a:xfrm>
        </p:grpSpPr>
        <p:grpSp>
          <p:nvGrpSpPr>
            <p:cNvPr id="41" name="Group 40">
              <a:extLst>
                <a:ext uri="{FF2B5EF4-FFF2-40B4-BE49-F238E27FC236}">
                  <a16:creationId xmlns:a16="http://schemas.microsoft.com/office/drawing/2014/main" id="{3F97FC96-D194-4833-835C-50372E87B518}"/>
                </a:ext>
              </a:extLst>
            </p:cNvPr>
            <p:cNvGrpSpPr>
              <a:grpSpLocks noChangeAspect="1"/>
            </p:cNvGrpSpPr>
            <p:nvPr/>
          </p:nvGrpSpPr>
          <p:grpSpPr>
            <a:xfrm>
              <a:off x="4803046" y="4535295"/>
              <a:ext cx="657613" cy="242831"/>
              <a:chOff x="4994275" y="3406775"/>
              <a:chExt cx="1590676" cy="587375"/>
            </a:xfrm>
            <a:solidFill>
              <a:schemeClr val="bg2"/>
            </a:solidFill>
          </p:grpSpPr>
          <p:sp>
            <p:nvSpPr>
              <p:cNvPr id="45" name="Freeform 217">
                <a:extLst>
                  <a:ext uri="{FF2B5EF4-FFF2-40B4-BE49-F238E27FC236}">
                    <a16:creationId xmlns:a16="http://schemas.microsoft.com/office/drawing/2014/main" id="{A40B0960-AA27-4327-93A5-BF99C3C15BCC}"/>
                  </a:ext>
                </a:extLst>
              </p:cNvPr>
              <p:cNvSpPr>
                <a:spLocks/>
              </p:cNvSpPr>
              <p:nvPr/>
            </p:nvSpPr>
            <p:spPr bwMode="auto">
              <a:xfrm>
                <a:off x="4994275" y="3406775"/>
                <a:ext cx="927100" cy="587375"/>
              </a:xfrm>
              <a:custGeom>
                <a:avLst/>
                <a:gdLst>
                  <a:gd name="T0" fmla="*/ 168 w 168"/>
                  <a:gd name="T1" fmla="*/ 53 h 106"/>
                  <a:gd name="T2" fmla="*/ 168 w 168"/>
                  <a:gd name="T3" fmla="*/ 53 h 106"/>
                  <a:gd name="T4" fmla="*/ 156 w 168"/>
                  <a:gd name="T5" fmla="*/ 20 h 106"/>
                  <a:gd name="T6" fmla="*/ 150 w 168"/>
                  <a:gd name="T7" fmla="*/ 24 h 106"/>
                  <a:gd name="T8" fmla="*/ 160 w 168"/>
                  <a:gd name="T9" fmla="*/ 53 h 106"/>
                  <a:gd name="T10" fmla="*/ 115 w 168"/>
                  <a:gd name="T11" fmla="*/ 98 h 106"/>
                  <a:gd name="T12" fmla="*/ 53 w 168"/>
                  <a:gd name="T13" fmla="*/ 98 h 106"/>
                  <a:gd name="T14" fmla="*/ 8 w 168"/>
                  <a:gd name="T15" fmla="*/ 53 h 106"/>
                  <a:gd name="T16" fmla="*/ 53 w 168"/>
                  <a:gd name="T17" fmla="*/ 8 h 106"/>
                  <a:gd name="T18" fmla="*/ 115 w 168"/>
                  <a:gd name="T19" fmla="*/ 8 h 106"/>
                  <a:gd name="T20" fmla="*/ 129 w 168"/>
                  <a:gd name="T21" fmla="*/ 10 h 106"/>
                  <a:gd name="T22" fmla="*/ 136 w 168"/>
                  <a:gd name="T23" fmla="*/ 4 h 106"/>
                  <a:gd name="T24" fmla="*/ 115 w 168"/>
                  <a:gd name="T25" fmla="*/ 0 h 106"/>
                  <a:gd name="T26" fmla="*/ 53 w 168"/>
                  <a:gd name="T27" fmla="*/ 0 h 106"/>
                  <a:gd name="T28" fmla="*/ 0 w 168"/>
                  <a:gd name="T29" fmla="*/ 53 h 106"/>
                  <a:gd name="T30" fmla="*/ 0 w 168"/>
                  <a:gd name="T31" fmla="*/ 53 h 106"/>
                  <a:gd name="T32" fmla="*/ 53 w 168"/>
                  <a:gd name="T33" fmla="*/ 106 h 106"/>
                  <a:gd name="T34" fmla="*/ 115 w 168"/>
                  <a:gd name="T35" fmla="*/ 106 h 106"/>
                  <a:gd name="T36" fmla="*/ 168 w 168"/>
                  <a:gd name="T37" fmla="*/ 5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106">
                    <a:moveTo>
                      <a:pt x="168" y="53"/>
                    </a:moveTo>
                    <a:cubicBezTo>
                      <a:pt x="168" y="53"/>
                      <a:pt x="168" y="53"/>
                      <a:pt x="168" y="53"/>
                    </a:cubicBezTo>
                    <a:cubicBezTo>
                      <a:pt x="168" y="40"/>
                      <a:pt x="164" y="29"/>
                      <a:pt x="156" y="20"/>
                    </a:cubicBezTo>
                    <a:cubicBezTo>
                      <a:pt x="154" y="21"/>
                      <a:pt x="152" y="22"/>
                      <a:pt x="150" y="24"/>
                    </a:cubicBezTo>
                    <a:cubicBezTo>
                      <a:pt x="156" y="32"/>
                      <a:pt x="160" y="42"/>
                      <a:pt x="160" y="53"/>
                    </a:cubicBezTo>
                    <a:cubicBezTo>
                      <a:pt x="160" y="78"/>
                      <a:pt x="140" y="98"/>
                      <a:pt x="115" y="98"/>
                    </a:cubicBezTo>
                    <a:cubicBezTo>
                      <a:pt x="53" y="98"/>
                      <a:pt x="53" y="98"/>
                      <a:pt x="53" y="98"/>
                    </a:cubicBezTo>
                    <a:cubicBezTo>
                      <a:pt x="28" y="98"/>
                      <a:pt x="8" y="78"/>
                      <a:pt x="8" y="53"/>
                    </a:cubicBezTo>
                    <a:cubicBezTo>
                      <a:pt x="8" y="28"/>
                      <a:pt x="28" y="8"/>
                      <a:pt x="53" y="8"/>
                    </a:cubicBezTo>
                    <a:cubicBezTo>
                      <a:pt x="115" y="8"/>
                      <a:pt x="115" y="8"/>
                      <a:pt x="115" y="8"/>
                    </a:cubicBezTo>
                    <a:cubicBezTo>
                      <a:pt x="120" y="8"/>
                      <a:pt x="125" y="9"/>
                      <a:pt x="129" y="10"/>
                    </a:cubicBezTo>
                    <a:cubicBezTo>
                      <a:pt x="132" y="8"/>
                      <a:pt x="134" y="6"/>
                      <a:pt x="136" y="4"/>
                    </a:cubicBezTo>
                    <a:cubicBezTo>
                      <a:pt x="130" y="1"/>
                      <a:pt x="122" y="0"/>
                      <a:pt x="115" y="0"/>
                    </a:cubicBezTo>
                    <a:cubicBezTo>
                      <a:pt x="53" y="0"/>
                      <a:pt x="53" y="0"/>
                      <a:pt x="53" y="0"/>
                    </a:cubicBezTo>
                    <a:cubicBezTo>
                      <a:pt x="24" y="0"/>
                      <a:pt x="0" y="24"/>
                      <a:pt x="0" y="53"/>
                    </a:cubicBezTo>
                    <a:cubicBezTo>
                      <a:pt x="0" y="53"/>
                      <a:pt x="0" y="53"/>
                      <a:pt x="0" y="53"/>
                    </a:cubicBezTo>
                    <a:cubicBezTo>
                      <a:pt x="0" y="82"/>
                      <a:pt x="24" y="106"/>
                      <a:pt x="53" y="106"/>
                    </a:cubicBezTo>
                    <a:cubicBezTo>
                      <a:pt x="115" y="106"/>
                      <a:pt x="115" y="106"/>
                      <a:pt x="115" y="106"/>
                    </a:cubicBezTo>
                    <a:cubicBezTo>
                      <a:pt x="144" y="106"/>
                      <a:pt x="168" y="82"/>
                      <a:pt x="16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218">
                <a:extLst>
                  <a:ext uri="{FF2B5EF4-FFF2-40B4-BE49-F238E27FC236}">
                    <a16:creationId xmlns:a16="http://schemas.microsoft.com/office/drawing/2014/main" id="{4FF0D6B7-CEE0-4396-8AB2-7C05B5E89265}"/>
                  </a:ext>
                </a:extLst>
              </p:cNvPr>
              <p:cNvSpPr>
                <a:spLocks/>
              </p:cNvSpPr>
              <p:nvPr/>
            </p:nvSpPr>
            <p:spPr bwMode="auto">
              <a:xfrm>
                <a:off x="5656263" y="3406775"/>
                <a:ext cx="928688" cy="587375"/>
              </a:xfrm>
              <a:custGeom>
                <a:avLst/>
                <a:gdLst>
                  <a:gd name="T0" fmla="*/ 115 w 168"/>
                  <a:gd name="T1" fmla="*/ 0 h 106"/>
                  <a:gd name="T2" fmla="*/ 53 w 168"/>
                  <a:gd name="T3" fmla="*/ 0 h 106"/>
                  <a:gd name="T4" fmla="*/ 0 w 168"/>
                  <a:gd name="T5" fmla="*/ 53 h 106"/>
                  <a:gd name="T6" fmla="*/ 0 w 168"/>
                  <a:gd name="T7" fmla="*/ 53 h 106"/>
                  <a:gd name="T8" fmla="*/ 12 w 168"/>
                  <a:gd name="T9" fmla="*/ 86 h 106"/>
                  <a:gd name="T10" fmla="*/ 18 w 168"/>
                  <a:gd name="T11" fmla="*/ 82 h 106"/>
                  <a:gd name="T12" fmla="*/ 8 w 168"/>
                  <a:gd name="T13" fmla="*/ 53 h 106"/>
                  <a:gd name="T14" fmla="*/ 53 w 168"/>
                  <a:gd name="T15" fmla="*/ 8 h 106"/>
                  <a:gd name="T16" fmla="*/ 115 w 168"/>
                  <a:gd name="T17" fmla="*/ 8 h 106"/>
                  <a:gd name="T18" fmla="*/ 160 w 168"/>
                  <a:gd name="T19" fmla="*/ 53 h 106"/>
                  <a:gd name="T20" fmla="*/ 115 w 168"/>
                  <a:gd name="T21" fmla="*/ 98 h 106"/>
                  <a:gd name="T22" fmla="*/ 53 w 168"/>
                  <a:gd name="T23" fmla="*/ 98 h 106"/>
                  <a:gd name="T24" fmla="*/ 39 w 168"/>
                  <a:gd name="T25" fmla="*/ 96 h 106"/>
                  <a:gd name="T26" fmla="*/ 32 w 168"/>
                  <a:gd name="T27" fmla="*/ 102 h 106"/>
                  <a:gd name="T28" fmla="*/ 53 w 168"/>
                  <a:gd name="T29" fmla="*/ 106 h 106"/>
                  <a:gd name="T30" fmla="*/ 115 w 168"/>
                  <a:gd name="T31" fmla="*/ 106 h 106"/>
                  <a:gd name="T32" fmla="*/ 168 w 168"/>
                  <a:gd name="T33" fmla="*/ 53 h 106"/>
                  <a:gd name="T34" fmla="*/ 168 w 168"/>
                  <a:gd name="T35" fmla="*/ 53 h 106"/>
                  <a:gd name="T36" fmla="*/ 115 w 168"/>
                  <a:gd name="T3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106">
                    <a:moveTo>
                      <a:pt x="115" y="0"/>
                    </a:moveTo>
                    <a:cubicBezTo>
                      <a:pt x="53" y="0"/>
                      <a:pt x="53" y="0"/>
                      <a:pt x="53" y="0"/>
                    </a:cubicBezTo>
                    <a:cubicBezTo>
                      <a:pt x="24" y="0"/>
                      <a:pt x="0" y="24"/>
                      <a:pt x="0" y="53"/>
                    </a:cubicBezTo>
                    <a:cubicBezTo>
                      <a:pt x="0" y="53"/>
                      <a:pt x="0" y="53"/>
                      <a:pt x="0" y="53"/>
                    </a:cubicBezTo>
                    <a:cubicBezTo>
                      <a:pt x="0" y="66"/>
                      <a:pt x="4" y="77"/>
                      <a:pt x="12" y="86"/>
                    </a:cubicBezTo>
                    <a:cubicBezTo>
                      <a:pt x="14" y="85"/>
                      <a:pt x="16" y="84"/>
                      <a:pt x="18" y="82"/>
                    </a:cubicBezTo>
                    <a:cubicBezTo>
                      <a:pt x="12" y="74"/>
                      <a:pt x="8" y="64"/>
                      <a:pt x="8" y="53"/>
                    </a:cubicBezTo>
                    <a:cubicBezTo>
                      <a:pt x="8" y="28"/>
                      <a:pt x="28" y="8"/>
                      <a:pt x="53" y="8"/>
                    </a:cubicBezTo>
                    <a:cubicBezTo>
                      <a:pt x="115" y="8"/>
                      <a:pt x="115" y="8"/>
                      <a:pt x="115" y="8"/>
                    </a:cubicBezTo>
                    <a:cubicBezTo>
                      <a:pt x="140" y="8"/>
                      <a:pt x="160" y="28"/>
                      <a:pt x="160" y="53"/>
                    </a:cubicBezTo>
                    <a:cubicBezTo>
                      <a:pt x="160" y="78"/>
                      <a:pt x="140" y="98"/>
                      <a:pt x="115" y="98"/>
                    </a:cubicBezTo>
                    <a:cubicBezTo>
                      <a:pt x="53" y="98"/>
                      <a:pt x="53" y="98"/>
                      <a:pt x="53" y="98"/>
                    </a:cubicBezTo>
                    <a:cubicBezTo>
                      <a:pt x="48" y="98"/>
                      <a:pt x="43" y="97"/>
                      <a:pt x="39" y="96"/>
                    </a:cubicBezTo>
                    <a:cubicBezTo>
                      <a:pt x="36" y="98"/>
                      <a:pt x="34" y="100"/>
                      <a:pt x="32" y="102"/>
                    </a:cubicBezTo>
                    <a:cubicBezTo>
                      <a:pt x="38" y="105"/>
                      <a:pt x="46" y="106"/>
                      <a:pt x="53" y="106"/>
                    </a:cubicBezTo>
                    <a:cubicBezTo>
                      <a:pt x="115" y="106"/>
                      <a:pt x="115" y="106"/>
                      <a:pt x="115" y="106"/>
                    </a:cubicBezTo>
                    <a:cubicBezTo>
                      <a:pt x="144" y="106"/>
                      <a:pt x="168" y="82"/>
                      <a:pt x="168" y="53"/>
                    </a:cubicBezTo>
                    <a:cubicBezTo>
                      <a:pt x="168" y="53"/>
                      <a:pt x="168" y="53"/>
                      <a:pt x="168" y="53"/>
                    </a:cubicBezTo>
                    <a:cubicBezTo>
                      <a:pt x="168" y="24"/>
                      <a:pt x="144" y="0"/>
                      <a:pt x="1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2" name="Group 41">
              <a:extLst>
                <a:ext uri="{FF2B5EF4-FFF2-40B4-BE49-F238E27FC236}">
                  <a16:creationId xmlns:a16="http://schemas.microsoft.com/office/drawing/2014/main" id="{741806B6-4E97-4A85-BC83-CB5DD892C2A3}"/>
                </a:ext>
              </a:extLst>
            </p:cNvPr>
            <p:cNvGrpSpPr/>
            <p:nvPr/>
          </p:nvGrpSpPr>
          <p:grpSpPr>
            <a:xfrm>
              <a:off x="4626967" y="4204497"/>
              <a:ext cx="1012475" cy="939003"/>
              <a:chOff x="6255714" y="3497577"/>
              <a:chExt cx="1012475" cy="939003"/>
            </a:xfrm>
          </p:grpSpPr>
          <p:pic>
            <p:nvPicPr>
              <p:cNvPr id="43" name="Picture 42">
                <a:extLst>
                  <a:ext uri="{FF2B5EF4-FFF2-40B4-BE49-F238E27FC236}">
                    <a16:creationId xmlns:a16="http://schemas.microsoft.com/office/drawing/2014/main" id="{904F9C92-131E-44FE-82B2-B7749DD3F4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1099" y="3497577"/>
                <a:ext cx="939003" cy="939003"/>
              </a:xfrm>
              <a:prstGeom prst="rect">
                <a:avLst/>
              </a:prstGeom>
            </p:spPr>
          </p:pic>
          <p:sp>
            <p:nvSpPr>
              <p:cNvPr id="44" name="TextBox 43">
                <a:extLst>
                  <a:ext uri="{FF2B5EF4-FFF2-40B4-BE49-F238E27FC236}">
                    <a16:creationId xmlns:a16="http://schemas.microsoft.com/office/drawing/2014/main" id="{B6334AC4-BD6C-4177-A708-8E6791D46BC3}"/>
                  </a:ext>
                </a:extLst>
              </p:cNvPr>
              <p:cNvSpPr txBox="1"/>
              <p:nvPr/>
            </p:nvSpPr>
            <p:spPr>
              <a:xfrm>
                <a:off x="6255714" y="4115289"/>
                <a:ext cx="1012475" cy="169277"/>
              </a:xfrm>
              <a:prstGeom prst="rect">
                <a:avLst/>
              </a:prstGeom>
              <a:noFill/>
            </p:spPr>
            <p:txBody>
              <a:bodyPr wrap="square" rtlCol="0">
                <a:spAutoFit/>
              </a:bodyPr>
              <a:lstStyle/>
              <a:p>
                <a:pPr algn="ctr"/>
                <a:r>
                  <a:rPr lang="en-GB" sz="500" b="1" dirty="0"/>
                  <a:t>Expires 06/05/2023</a:t>
                </a:r>
                <a:endParaRPr lang="en-US" sz="500" b="1" dirty="0"/>
              </a:p>
            </p:txBody>
          </p:sp>
        </p:grpSp>
      </p:grpSp>
    </p:spTree>
    <p:extLst>
      <p:ext uri="{BB962C8B-B14F-4D97-AF65-F5344CB8AC3E}">
        <p14:creationId xmlns:p14="http://schemas.microsoft.com/office/powerpoint/2010/main" val="279967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56 0.00031 L -0.13732 0.00031 " pathEditMode="relative" ptsTypes="AA">
                                      <p:cBhvr>
                                        <p:cTn id="6" dur="1000" fill="hold"/>
                                        <p:tgtEl>
                                          <p:spTgt spid="24"/>
                                        </p:tgtEl>
                                        <p:attrNameLst>
                                          <p:attrName>ppt_x</p:attrName>
                                          <p:attrName>ppt_y</p:attrName>
                                        </p:attrNameLst>
                                      </p:cBhvr>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24"/>
                                        </p:tgtEl>
                                        <p:attrNameLst>
                                          <p:attrName>ppt_w</p:attrName>
                                        </p:attrNameLst>
                                      </p:cBhvr>
                                      <p:tavLst>
                                        <p:tav tm="0">
                                          <p:val>
                                            <p:strVal val="ppt_w"/>
                                          </p:val>
                                        </p:tav>
                                        <p:tav tm="100000">
                                          <p:val>
                                            <p:fltVal val="0"/>
                                          </p:val>
                                        </p:tav>
                                      </p:tavLst>
                                    </p:anim>
                                    <p:anim calcmode="lin" valueType="num">
                                      <p:cBhvr>
                                        <p:cTn id="10" dur="500"/>
                                        <p:tgtEl>
                                          <p:spTgt spid="24"/>
                                        </p:tgtEl>
                                        <p:attrNameLst>
                                          <p:attrName>ppt_h</p:attrName>
                                        </p:attrNameLst>
                                      </p:cBhvr>
                                      <p:tavLst>
                                        <p:tav tm="0">
                                          <p:val>
                                            <p:strVal val="ppt_h"/>
                                          </p:val>
                                        </p:tav>
                                        <p:tav tm="100000">
                                          <p:val>
                                            <p:fltVal val="0"/>
                                          </p:val>
                                        </p:tav>
                                      </p:tavLst>
                                    </p:anim>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par>
                          <p:cTn id="13" fill="hold">
                            <p:stCondLst>
                              <p:cond delay="1500"/>
                            </p:stCondLst>
                            <p:childTnLst>
                              <p:par>
                                <p:cTn id="14" presetID="0" presetClass="path" presetSubtype="0" accel="50000" decel="50000" fill="hold" nodeType="afterEffect">
                                  <p:stCondLst>
                                    <p:cond delay="0"/>
                                  </p:stCondLst>
                                  <p:childTnLst>
                                    <p:animMotion origin="layout" path="M -0.00069 0.00123 L 0.14618 0.00123 " pathEditMode="relative" ptsTypes="AA">
                                      <p:cBhvr>
                                        <p:cTn id="15" dur="1000" fill="hold"/>
                                        <p:tgtEl>
                                          <p:spTgt spid="21"/>
                                        </p:tgtEl>
                                        <p:attrNameLst>
                                          <p:attrName>ppt_x</p:attrName>
                                          <p:attrName>ppt_y</p:attrName>
                                        </p:attrNameLst>
                                      </p:cBhvr>
                                    </p:animMotion>
                                  </p:childTnLst>
                                </p:cTn>
                              </p:par>
                            </p:childTnLst>
                          </p:cTn>
                        </p:par>
                        <p:par>
                          <p:cTn id="16" fill="hold">
                            <p:stCondLst>
                              <p:cond delay="2500"/>
                            </p:stCondLst>
                            <p:childTnLst>
                              <p:par>
                                <p:cTn id="17" presetID="53" presetClass="exit" presetSubtype="32" fill="hold" nodeType="after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childTnLst>
                                </p:cTn>
                              </p:par>
                            </p:childTnLst>
                          </p:cTn>
                        </p:par>
                        <p:par>
                          <p:cTn id="26" fill="hold">
                            <p:stCondLst>
                              <p:cond delay="4000"/>
                            </p:stCondLst>
                            <p:childTnLst>
                              <p:par>
                                <p:cTn id="27" presetID="10" presetClass="entr" presetSubtype="0" fill="hold" nodeType="afterEffect">
                                  <p:stCondLst>
                                    <p:cond delay="200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1)">
                                      <p:cBhvr>
                                        <p:cTn id="33" dur="2000"/>
                                        <p:tgtEl>
                                          <p:spTgt spid="4"/>
                                        </p:tgtEl>
                                      </p:cBhvr>
                                    </p:animEffect>
                                  </p:childTnLst>
                                </p:cTn>
                              </p:par>
                            </p:childTnLst>
                          </p:cTn>
                        </p:par>
                        <p:par>
                          <p:cTn id="34" fill="hold">
                            <p:stCondLst>
                              <p:cond delay="8500"/>
                            </p:stCondLst>
                            <p:childTnLst>
                              <p:par>
                                <p:cTn id="35" presetID="10" presetClass="entr" presetSubtype="0"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500"/>
                                        <p:tgtEl>
                                          <p:spTgt spid="40"/>
                                        </p:tgtEl>
                                      </p:cBhvr>
                                    </p:animEffect>
                                  </p:childTnLst>
                                </p:cTn>
                              </p:par>
                            </p:childTnLst>
                          </p:cTn>
                        </p:par>
                        <p:par>
                          <p:cTn id="38" fill="hold">
                            <p:stCondLst>
                              <p:cond delay="10000"/>
                            </p:stCondLst>
                            <p:childTnLst>
                              <p:par>
                                <p:cTn id="39" presetID="2" presetClass="exit" presetSubtype="1" fill="hold" nodeType="afterEffect">
                                  <p:stCondLst>
                                    <p:cond delay="0"/>
                                  </p:stCondLst>
                                  <p:childTnLst>
                                    <p:anim calcmode="lin" valueType="num">
                                      <p:cBhvr additive="base">
                                        <p:cTn id="40" dur="1000"/>
                                        <p:tgtEl>
                                          <p:spTgt spid="40"/>
                                        </p:tgtEl>
                                        <p:attrNameLst>
                                          <p:attrName>ppt_x</p:attrName>
                                        </p:attrNameLst>
                                      </p:cBhvr>
                                      <p:tavLst>
                                        <p:tav tm="0">
                                          <p:val>
                                            <p:strVal val="ppt_x"/>
                                          </p:val>
                                        </p:tav>
                                        <p:tav tm="100000">
                                          <p:val>
                                            <p:strVal val="ppt_x"/>
                                          </p:val>
                                        </p:tav>
                                      </p:tavLst>
                                    </p:anim>
                                    <p:anim calcmode="lin" valueType="num">
                                      <p:cBhvr additive="base">
                                        <p:cTn id="41" dur="1000"/>
                                        <p:tgtEl>
                                          <p:spTgt spid="40"/>
                                        </p:tgtEl>
                                        <p:attrNameLst>
                                          <p:attrName>ppt_y</p:attrName>
                                        </p:attrNameLst>
                                      </p:cBhvr>
                                      <p:tavLst>
                                        <p:tav tm="0">
                                          <p:val>
                                            <p:strVal val="ppt_y"/>
                                          </p:val>
                                        </p:tav>
                                        <p:tav tm="100000">
                                          <p:val>
                                            <p:strVal val="0-ppt_h/2"/>
                                          </p:val>
                                        </p:tav>
                                      </p:tavLst>
                                    </p:anim>
                                    <p:set>
                                      <p:cBhvr>
                                        <p:cTn id="42" dur="1" fill="hold">
                                          <p:stCondLst>
                                            <p:cond delay="999"/>
                                          </p:stCondLst>
                                        </p:cTn>
                                        <p:tgtEl>
                                          <p:spTgt spid="40"/>
                                        </p:tgtEl>
                                        <p:attrNameLst>
                                          <p:attrName>style.visibility</p:attrName>
                                        </p:attrNameLst>
                                      </p:cBhvr>
                                      <p:to>
                                        <p:strVal val="hidden"/>
                                      </p:to>
                                    </p:set>
                                  </p:childTnLst>
                                </p:cTn>
                              </p:par>
                              <p:par>
                                <p:cTn id="43" presetID="2" presetClass="exit" presetSubtype="1" fill="hold" nodeType="withEffect">
                                  <p:stCondLst>
                                    <p:cond delay="0"/>
                                  </p:stCondLst>
                                  <p:childTnLst>
                                    <p:anim calcmode="lin" valueType="num">
                                      <p:cBhvr additive="base">
                                        <p:cTn id="44" dur="10"/>
                                        <p:tgtEl>
                                          <p:spTgt spid="34"/>
                                        </p:tgtEl>
                                        <p:attrNameLst>
                                          <p:attrName>ppt_x</p:attrName>
                                        </p:attrNameLst>
                                      </p:cBhvr>
                                      <p:tavLst>
                                        <p:tav tm="0">
                                          <p:val>
                                            <p:strVal val="ppt_x"/>
                                          </p:val>
                                        </p:tav>
                                        <p:tav tm="100000">
                                          <p:val>
                                            <p:strVal val="ppt_x"/>
                                          </p:val>
                                        </p:tav>
                                      </p:tavLst>
                                    </p:anim>
                                    <p:anim calcmode="lin" valueType="num">
                                      <p:cBhvr additive="base">
                                        <p:cTn id="45" dur="10"/>
                                        <p:tgtEl>
                                          <p:spTgt spid="34"/>
                                        </p:tgtEl>
                                        <p:attrNameLst>
                                          <p:attrName>ppt_y</p:attrName>
                                        </p:attrNameLst>
                                      </p:cBhvr>
                                      <p:tavLst>
                                        <p:tav tm="0">
                                          <p:val>
                                            <p:strVal val="ppt_y"/>
                                          </p:val>
                                        </p:tav>
                                        <p:tav tm="100000">
                                          <p:val>
                                            <p:strVal val="0-ppt_h/2"/>
                                          </p:val>
                                        </p:tav>
                                      </p:tavLst>
                                    </p:anim>
                                    <p:set>
                                      <p:cBhvr>
                                        <p:cTn id="46" dur="1" fill="hold">
                                          <p:stCondLst>
                                            <p:cond delay="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16</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3736218"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AUTOMATICALLY TAG DOCUMENTS </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Optical Character Recognition (OCR) and Intelligent Character Recognition (ICR) capture documents. Each document is then tagged for easy search and retrieval.</a:t>
            </a:r>
          </a:p>
          <a:p>
            <a:pPr lvl="0">
              <a:lnSpc>
                <a:spcPct val="100000"/>
              </a:lnSpc>
              <a:spcBef>
                <a:spcPts val="0"/>
              </a:spcBef>
              <a:buClr>
                <a:srgbClr val="000000"/>
              </a:buClr>
              <a:buSzPts val="1400"/>
            </a:pPr>
            <a:r>
              <a:rPr lang="en-US" sz="1200" b="1" dirty="0">
                <a:solidFill>
                  <a:srgbClr val="000000"/>
                </a:solidFill>
                <a:ea typeface="Arial"/>
                <a:cs typeface="Arial"/>
                <a:sym typeface="Arial"/>
              </a:rPr>
              <a:t>OCR:</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Converts standard type fonts to searchable metadata</a:t>
            </a:r>
          </a:p>
          <a:p>
            <a:pPr marL="120650" lvl="0" indent="-120650">
              <a:lnSpc>
                <a:spcPts val="1640"/>
              </a:lnSpc>
              <a:spcBef>
                <a:spcPts val="0"/>
              </a:spcBef>
              <a:spcAft>
                <a:spcPts val="6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Users can search for any typed word contained within </a:t>
            </a:r>
            <a:br>
              <a:rPr lang="en-US" sz="1100" dirty="0">
                <a:solidFill>
                  <a:srgbClr val="000000"/>
                </a:solidFill>
                <a:ea typeface="Arial"/>
                <a:cs typeface="Arial"/>
                <a:sym typeface="Arial"/>
              </a:rPr>
            </a:br>
            <a:r>
              <a:rPr lang="en-US" sz="1100" dirty="0">
                <a:solidFill>
                  <a:srgbClr val="000000"/>
                </a:solidFill>
                <a:ea typeface="Arial"/>
                <a:cs typeface="Arial"/>
                <a:sym typeface="Arial"/>
              </a:rPr>
              <a:t>the document</a:t>
            </a:r>
          </a:p>
          <a:p>
            <a:pPr lvl="0">
              <a:lnSpc>
                <a:spcPct val="100000"/>
              </a:lnSpc>
              <a:spcBef>
                <a:spcPts val="0"/>
              </a:spcBef>
              <a:buClr>
                <a:srgbClr val="000000"/>
              </a:buClr>
              <a:buSzPts val="1400"/>
            </a:pPr>
            <a:r>
              <a:rPr lang="en-US" sz="1200" b="1" dirty="0">
                <a:solidFill>
                  <a:srgbClr val="000000"/>
                </a:solidFill>
                <a:ea typeface="Arial"/>
                <a:cs typeface="Arial"/>
                <a:sym typeface="Arial"/>
              </a:rPr>
              <a:t>ICR:</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050" dirty="0">
                <a:solidFill>
                  <a:srgbClr val="000000"/>
                </a:solidFill>
                <a:ea typeface="Arial"/>
                <a:cs typeface="Arial"/>
                <a:sym typeface="Arial"/>
              </a:rPr>
              <a:t>Recognizes letters, words, even handwritten text within captured files then converts it to searchable metadata, e.g., business name on a logo, car number plate, written text within a photograph</a:t>
            </a:r>
          </a:p>
        </p:txBody>
      </p:sp>
      <p:grpSp>
        <p:nvGrpSpPr>
          <p:cNvPr id="12" name="Group 11">
            <a:extLst>
              <a:ext uri="{FF2B5EF4-FFF2-40B4-BE49-F238E27FC236}">
                <a16:creationId xmlns:a16="http://schemas.microsoft.com/office/drawing/2014/main" id="{E25183C4-A5DB-1841-BC91-BB5D74DA00BA}"/>
              </a:ext>
            </a:extLst>
          </p:cNvPr>
          <p:cNvGrpSpPr/>
          <p:nvPr/>
        </p:nvGrpSpPr>
        <p:grpSpPr>
          <a:xfrm>
            <a:off x="4794538" y="1471289"/>
            <a:ext cx="1764723" cy="2585279"/>
            <a:chOff x="4794538" y="1471289"/>
            <a:chExt cx="1764723" cy="2585279"/>
          </a:xfrm>
        </p:grpSpPr>
        <p:pic>
          <p:nvPicPr>
            <p:cNvPr id="10" name="Picture 9" descr="Graphical user interface, website&#10;&#10;Description automatically generated">
              <a:extLst>
                <a:ext uri="{FF2B5EF4-FFF2-40B4-BE49-F238E27FC236}">
                  <a16:creationId xmlns:a16="http://schemas.microsoft.com/office/drawing/2014/main" id="{AD1D8BF4-4D2D-964E-8CD6-A68CFE66D5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94538" y="1772809"/>
              <a:ext cx="1764723" cy="2283759"/>
            </a:xfrm>
            <a:prstGeom prst="rect">
              <a:avLst/>
            </a:prstGeom>
            <a:ln w="6350">
              <a:solidFill>
                <a:schemeClr val="tx1">
                  <a:lumMod val="75000"/>
                  <a:lumOff val="25000"/>
                </a:schemeClr>
              </a:solidFill>
            </a:ln>
          </p:spPr>
        </p:pic>
        <p:sp>
          <p:nvSpPr>
            <p:cNvPr id="11" name="TextBox 10">
              <a:extLst>
                <a:ext uri="{FF2B5EF4-FFF2-40B4-BE49-F238E27FC236}">
                  <a16:creationId xmlns:a16="http://schemas.microsoft.com/office/drawing/2014/main" id="{8A9FFF27-9977-D647-AD50-26056F66D0EA}"/>
                </a:ext>
              </a:extLst>
            </p:cNvPr>
            <p:cNvSpPr txBox="1"/>
            <p:nvPr/>
          </p:nvSpPr>
          <p:spPr>
            <a:xfrm>
              <a:off x="4794538" y="1471289"/>
              <a:ext cx="833718" cy="215444"/>
            </a:xfrm>
            <a:prstGeom prst="rect">
              <a:avLst/>
            </a:prstGeom>
            <a:noFill/>
          </p:spPr>
          <p:txBody>
            <a:bodyPr wrap="square" lIns="0" tIns="0" rIns="0" bIns="0" rtlCol="0">
              <a:spAutoFit/>
            </a:bodyPr>
            <a:lstStyle/>
            <a:p>
              <a:r>
                <a:rPr lang="en-US" sz="1400" b="1" dirty="0">
                  <a:solidFill>
                    <a:srgbClr val="000000"/>
                  </a:solidFill>
                  <a:ea typeface="Arial"/>
                  <a:cs typeface="Arial"/>
                  <a:sym typeface="Arial"/>
                </a:rPr>
                <a:t>OCR</a:t>
              </a:r>
              <a:endParaRPr lang="en-US" dirty="0"/>
            </a:p>
          </p:txBody>
        </p:sp>
      </p:grpSp>
      <p:grpSp>
        <p:nvGrpSpPr>
          <p:cNvPr id="14" name="Group 13">
            <a:extLst>
              <a:ext uri="{FF2B5EF4-FFF2-40B4-BE49-F238E27FC236}">
                <a16:creationId xmlns:a16="http://schemas.microsoft.com/office/drawing/2014/main" id="{D393BFFC-E826-8441-A550-28BD2E17AA24}"/>
              </a:ext>
            </a:extLst>
          </p:cNvPr>
          <p:cNvGrpSpPr/>
          <p:nvPr/>
        </p:nvGrpSpPr>
        <p:grpSpPr>
          <a:xfrm>
            <a:off x="6981926" y="1471289"/>
            <a:ext cx="1774526" cy="2585279"/>
            <a:chOff x="6981926" y="1471289"/>
            <a:chExt cx="1774526" cy="2585279"/>
          </a:xfrm>
        </p:grpSpPr>
        <p:pic>
          <p:nvPicPr>
            <p:cNvPr id="22" name="Picture 21">
              <a:extLst>
                <a:ext uri="{FF2B5EF4-FFF2-40B4-BE49-F238E27FC236}">
                  <a16:creationId xmlns:a16="http://schemas.microsoft.com/office/drawing/2014/main" id="{3E9F0A0A-247E-BA44-B718-B14E00FC194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991730" y="1772809"/>
              <a:ext cx="1764722" cy="2283759"/>
            </a:xfrm>
            <a:prstGeom prst="rect">
              <a:avLst/>
            </a:prstGeom>
            <a:ln w="6350">
              <a:solidFill>
                <a:schemeClr val="tx1">
                  <a:lumMod val="75000"/>
                  <a:lumOff val="25000"/>
                </a:schemeClr>
              </a:solidFill>
            </a:ln>
          </p:spPr>
        </p:pic>
        <p:sp>
          <p:nvSpPr>
            <p:cNvPr id="24" name="TextBox 23">
              <a:extLst>
                <a:ext uri="{FF2B5EF4-FFF2-40B4-BE49-F238E27FC236}">
                  <a16:creationId xmlns:a16="http://schemas.microsoft.com/office/drawing/2014/main" id="{884CF250-A1B8-794E-A2D0-D584E55C75C3}"/>
                </a:ext>
              </a:extLst>
            </p:cNvPr>
            <p:cNvSpPr txBox="1"/>
            <p:nvPr/>
          </p:nvSpPr>
          <p:spPr>
            <a:xfrm>
              <a:off x="6981926" y="1471289"/>
              <a:ext cx="833718" cy="215444"/>
            </a:xfrm>
            <a:prstGeom prst="rect">
              <a:avLst/>
            </a:prstGeom>
            <a:noFill/>
          </p:spPr>
          <p:txBody>
            <a:bodyPr wrap="square" lIns="0" tIns="0" rIns="0" bIns="0" rtlCol="0">
              <a:spAutoFit/>
            </a:bodyPr>
            <a:lstStyle/>
            <a:p>
              <a:r>
                <a:rPr lang="en-US" sz="1400" b="1" dirty="0">
                  <a:solidFill>
                    <a:srgbClr val="000000"/>
                  </a:solidFill>
                  <a:ea typeface="Arial"/>
                  <a:cs typeface="Arial"/>
                  <a:sym typeface="Arial"/>
                </a:rPr>
                <a:t>ICR</a:t>
              </a:r>
              <a:endParaRPr lang="en-US" dirty="0"/>
            </a:p>
          </p:txBody>
        </p:sp>
      </p:grpSp>
      <p:sp>
        <p:nvSpPr>
          <p:cNvPr id="29" name="TextBox 28">
            <a:extLst>
              <a:ext uri="{FF2B5EF4-FFF2-40B4-BE49-F238E27FC236}">
                <a16:creationId xmlns:a16="http://schemas.microsoft.com/office/drawing/2014/main" id="{E681E0EE-CF19-9F4D-A9A0-42996639EE90}"/>
              </a:ext>
            </a:extLst>
          </p:cNvPr>
          <p:cNvSpPr txBox="1"/>
          <p:nvPr/>
        </p:nvSpPr>
        <p:spPr>
          <a:xfrm>
            <a:off x="6990891" y="4150659"/>
            <a:ext cx="824753" cy="369332"/>
          </a:xfrm>
          <a:prstGeom prst="rect">
            <a:avLst/>
          </a:prstGeom>
          <a:noFill/>
        </p:spPr>
        <p:txBody>
          <a:bodyPr wrap="square" lIns="0" tIns="0" rIns="0" bIns="0" rtlCol="0">
            <a:spAutoFit/>
          </a:bodyPr>
          <a:lstStyle/>
          <a:p>
            <a:pPr marL="115888" indent="-115888">
              <a:buFont typeface="Wingdings" pitchFamily="2" charset="2"/>
              <a:buChar char="ü"/>
            </a:pPr>
            <a:r>
              <a:rPr lang="en-US" sz="800" dirty="0"/>
              <a:t>Issue 4</a:t>
            </a:r>
          </a:p>
          <a:p>
            <a:pPr marL="115888" indent="-115888">
              <a:buFont typeface="Wingdings" pitchFamily="2" charset="2"/>
              <a:buChar char="ü"/>
            </a:pPr>
            <a:r>
              <a:rPr lang="en-US" sz="800" dirty="0"/>
              <a:t>Pets Monthly</a:t>
            </a:r>
          </a:p>
          <a:p>
            <a:pPr marL="115888" indent="-115888">
              <a:buFont typeface="Wingdings" pitchFamily="2" charset="2"/>
              <a:buChar char="ü"/>
            </a:pPr>
            <a:r>
              <a:rPr lang="en-US" sz="800" dirty="0"/>
              <a:t>Add Yellow</a:t>
            </a:r>
          </a:p>
        </p:txBody>
      </p:sp>
      <p:sp>
        <p:nvSpPr>
          <p:cNvPr id="23" name="Rectangle 22">
            <a:extLst>
              <a:ext uri="{FF2B5EF4-FFF2-40B4-BE49-F238E27FC236}">
                <a16:creationId xmlns:a16="http://schemas.microsoft.com/office/drawing/2014/main" id="{73C8371B-E44B-784A-9055-79624EEF7017}"/>
              </a:ext>
            </a:extLst>
          </p:cNvPr>
          <p:cNvSpPr/>
          <p:nvPr/>
        </p:nvSpPr>
        <p:spPr>
          <a:xfrm>
            <a:off x="6890838" y="1702219"/>
            <a:ext cx="1964827" cy="158698"/>
          </a:xfrm>
          <a:prstGeom prst="rect">
            <a:avLst/>
          </a:prstGeom>
          <a:gradFill>
            <a:gsLst>
              <a:gs pos="49000">
                <a:schemeClr val="accent1">
                  <a:lumMod val="45000"/>
                  <a:lumOff val="55000"/>
                  <a:alpha val="46871"/>
                </a:schemeClr>
              </a:gs>
              <a:gs pos="100000">
                <a:schemeClr val="accent1">
                  <a:lumMod val="75000"/>
                </a:schemeClr>
              </a:gs>
              <a:gs pos="0">
                <a:schemeClr val="accent1">
                  <a:lumMod val="75000"/>
                </a:schemeClr>
              </a:gs>
            </a:gsLst>
            <a:lin ang="5400000" scaled="1"/>
          </a:gra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554450B-F0C2-F045-BBA2-EDD519B2A750}"/>
              </a:ext>
            </a:extLst>
          </p:cNvPr>
          <p:cNvSpPr txBox="1"/>
          <p:nvPr/>
        </p:nvSpPr>
        <p:spPr>
          <a:xfrm>
            <a:off x="7943682" y="4150659"/>
            <a:ext cx="824753" cy="246221"/>
          </a:xfrm>
          <a:prstGeom prst="rect">
            <a:avLst/>
          </a:prstGeom>
          <a:noFill/>
        </p:spPr>
        <p:txBody>
          <a:bodyPr wrap="square" lIns="0" tIns="0" rIns="0" bIns="0" rtlCol="0">
            <a:spAutoFit/>
          </a:bodyPr>
          <a:lstStyle/>
          <a:p>
            <a:pPr marL="115888" indent="-115888">
              <a:buFont typeface="Wingdings" pitchFamily="2" charset="2"/>
              <a:buChar char="ü"/>
            </a:pPr>
            <a:r>
              <a:rPr lang="en-US" sz="800" dirty="0"/>
              <a:t>Proof</a:t>
            </a:r>
          </a:p>
          <a:p>
            <a:pPr marL="115888" indent="-115888">
              <a:buFont typeface="Wingdings" pitchFamily="2" charset="2"/>
              <a:buChar char="ü"/>
            </a:pPr>
            <a:r>
              <a:rPr lang="en-US" sz="800" dirty="0"/>
              <a:t>Remove Tags</a:t>
            </a:r>
          </a:p>
        </p:txBody>
      </p:sp>
      <p:sp>
        <p:nvSpPr>
          <p:cNvPr id="30" name="Rectangle 29">
            <a:extLst>
              <a:ext uri="{FF2B5EF4-FFF2-40B4-BE49-F238E27FC236}">
                <a16:creationId xmlns:a16="http://schemas.microsoft.com/office/drawing/2014/main" id="{D149D0FE-0746-454C-B873-ADAED6CDAB59}"/>
              </a:ext>
            </a:extLst>
          </p:cNvPr>
          <p:cNvSpPr/>
          <p:nvPr/>
        </p:nvSpPr>
        <p:spPr>
          <a:xfrm>
            <a:off x="7082652" y="1836416"/>
            <a:ext cx="263960" cy="95091"/>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F64801A-8161-A449-8534-E39A47E0AEF1}"/>
              </a:ext>
            </a:extLst>
          </p:cNvPr>
          <p:cNvSpPr/>
          <p:nvPr/>
        </p:nvSpPr>
        <p:spPr>
          <a:xfrm>
            <a:off x="7082651" y="1913198"/>
            <a:ext cx="1569247" cy="257629"/>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9DDE976-DFBD-7B41-8436-0F8A8535AED5}"/>
              </a:ext>
            </a:extLst>
          </p:cNvPr>
          <p:cNvSpPr/>
          <p:nvPr/>
        </p:nvSpPr>
        <p:spPr>
          <a:xfrm>
            <a:off x="7082651" y="2506511"/>
            <a:ext cx="585047" cy="466163"/>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A3B20F1-6F37-A146-BBC6-AF3C79A9F27B}"/>
              </a:ext>
            </a:extLst>
          </p:cNvPr>
          <p:cNvSpPr/>
          <p:nvPr/>
        </p:nvSpPr>
        <p:spPr>
          <a:xfrm rot="20596491">
            <a:off x="7063673" y="3019979"/>
            <a:ext cx="851385" cy="311979"/>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7E4DEA8-A696-B94E-A3F9-56C8F4C16A73}"/>
              </a:ext>
            </a:extLst>
          </p:cNvPr>
          <p:cNvSpPr/>
          <p:nvPr/>
        </p:nvSpPr>
        <p:spPr>
          <a:xfrm>
            <a:off x="7525890" y="3518456"/>
            <a:ext cx="560617" cy="285727"/>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CC061FD0-7655-4DFD-BF70-7080F9422432}"/>
              </a:ext>
            </a:extLst>
          </p:cNvPr>
          <p:cNvSpPr txBox="1"/>
          <p:nvPr/>
        </p:nvSpPr>
        <p:spPr>
          <a:xfrm>
            <a:off x="4794538" y="4150659"/>
            <a:ext cx="1764723" cy="369332"/>
          </a:xfrm>
          <a:prstGeom prst="rect">
            <a:avLst/>
          </a:prstGeom>
          <a:noFill/>
        </p:spPr>
        <p:txBody>
          <a:bodyPr wrap="square" lIns="0" tIns="0" rIns="0" bIns="0" rtlCol="0">
            <a:spAutoFit/>
          </a:bodyPr>
          <a:lstStyle/>
          <a:p>
            <a:pPr marL="115888" indent="-115888">
              <a:buFont typeface="Wingdings" pitchFamily="2" charset="2"/>
              <a:buChar char="ü"/>
            </a:pPr>
            <a:r>
              <a:rPr lang="en-US" sz="800" dirty="0"/>
              <a:t>Multifunction Printers</a:t>
            </a:r>
          </a:p>
          <a:p>
            <a:pPr marL="115888" indent="-115888">
              <a:buFont typeface="Wingdings" pitchFamily="2" charset="2"/>
              <a:buChar char="ü"/>
            </a:pPr>
            <a:r>
              <a:rPr lang="en-US" sz="800" dirty="0"/>
              <a:t>Print Securely</a:t>
            </a:r>
          </a:p>
          <a:p>
            <a:pPr marL="115888" indent="-115888">
              <a:buFont typeface="Wingdings" pitchFamily="2" charset="2"/>
              <a:buChar char="ü"/>
            </a:pPr>
            <a:r>
              <a:rPr lang="en-US" sz="800" dirty="0"/>
              <a:t>Performance</a:t>
            </a:r>
          </a:p>
        </p:txBody>
      </p:sp>
      <p:sp>
        <p:nvSpPr>
          <p:cNvPr id="54" name="Rectangle 53">
            <a:extLst>
              <a:ext uri="{FF2B5EF4-FFF2-40B4-BE49-F238E27FC236}">
                <a16:creationId xmlns:a16="http://schemas.microsoft.com/office/drawing/2014/main" id="{0170D20C-AA36-4F2D-B376-DF0565A33095}"/>
              </a:ext>
            </a:extLst>
          </p:cNvPr>
          <p:cNvSpPr/>
          <p:nvPr/>
        </p:nvSpPr>
        <p:spPr>
          <a:xfrm>
            <a:off x="4685355" y="1701475"/>
            <a:ext cx="1964827" cy="158698"/>
          </a:xfrm>
          <a:prstGeom prst="rect">
            <a:avLst/>
          </a:prstGeom>
          <a:gradFill>
            <a:gsLst>
              <a:gs pos="49000">
                <a:schemeClr val="accent1">
                  <a:lumMod val="45000"/>
                  <a:lumOff val="55000"/>
                  <a:alpha val="46871"/>
                </a:schemeClr>
              </a:gs>
              <a:gs pos="100000">
                <a:schemeClr val="accent1">
                  <a:lumMod val="75000"/>
                </a:schemeClr>
              </a:gs>
              <a:gs pos="0">
                <a:schemeClr val="accent1">
                  <a:lumMod val="75000"/>
                </a:schemeClr>
              </a:gs>
            </a:gsLst>
            <a:lin ang="5400000" scaled="1"/>
          </a:gra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BFAE1472-8686-4B83-A30A-8D39176D36A8}"/>
              </a:ext>
            </a:extLst>
          </p:cNvPr>
          <p:cNvGrpSpPr/>
          <p:nvPr/>
        </p:nvGrpSpPr>
        <p:grpSpPr>
          <a:xfrm>
            <a:off x="4866853" y="1874915"/>
            <a:ext cx="1438697" cy="2133731"/>
            <a:chOff x="4866853" y="1874915"/>
            <a:chExt cx="1438697" cy="2133731"/>
          </a:xfrm>
        </p:grpSpPr>
        <p:sp>
          <p:nvSpPr>
            <p:cNvPr id="56" name="Rectangle 55">
              <a:extLst>
                <a:ext uri="{FF2B5EF4-FFF2-40B4-BE49-F238E27FC236}">
                  <a16:creationId xmlns:a16="http://schemas.microsoft.com/office/drawing/2014/main" id="{A8493678-8454-40C2-ADA4-212AAE51172C}"/>
                </a:ext>
              </a:extLst>
            </p:cNvPr>
            <p:cNvSpPr/>
            <p:nvPr/>
          </p:nvSpPr>
          <p:spPr>
            <a:xfrm>
              <a:off x="4872147" y="1874915"/>
              <a:ext cx="1231067" cy="187362"/>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A95172BD-A135-43E6-A225-52416202FDFC}"/>
                </a:ext>
              </a:extLst>
            </p:cNvPr>
            <p:cNvGrpSpPr/>
            <p:nvPr/>
          </p:nvGrpSpPr>
          <p:grpSpPr>
            <a:xfrm>
              <a:off x="4866853" y="2133611"/>
              <a:ext cx="1438697" cy="1875035"/>
              <a:chOff x="4866853" y="2133611"/>
              <a:chExt cx="1438697" cy="1875035"/>
            </a:xfrm>
          </p:grpSpPr>
          <p:sp>
            <p:nvSpPr>
              <p:cNvPr id="58" name="Rectangle 57">
                <a:extLst>
                  <a:ext uri="{FF2B5EF4-FFF2-40B4-BE49-F238E27FC236}">
                    <a16:creationId xmlns:a16="http://schemas.microsoft.com/office/drawing/2014/main" id="{221355E9-FB03-40E7-8FE5-6D9A2B880C30}"/>
                  </a:ext>
                </a:extLst>
              </p:cNvPr>
              <p:cNvSpPr/>
              <p:nvPr/>
            </p:nvSpPr>
            <p:spPr>
              <a:xfrm>
                <a:off x="4866853" y="3081224"/>
                <a:ext cx="489371" cy="202103"/>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93458EA5-BA5E-4105-9CB5-0224DA7077BA}"/>
                  </a:ext>
                </a:extLst>
              </p:cNvPr>
              <p:cNvSpPr/>
              <p:nvPr/>
            </p:nvSpPr>
            <p:spPr>
              <a:xfrm>
                <a:off x="5406579" y="3081224"/>
                <a:ext cx="524321" cy="202103"/>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4C6F8D6C-451D-46D1-97B8-742F94853266}"/>
                  </a:ext>
                </a:extLst>
              </p:cNvPr>
              <p:cNvSpPr/>
              <p:nvPr/>
            </p:nvSpPr>
            <p:spPr>
              <a:xfrm>
                <a:off x="4872147" y="2133611"/>
                <a:ext cx="1433403" cy="263514"/>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770F01F-41F0-417A-8E85-171F5F4A24B3}"/>
                  </a:ext>
                </a:extLst>
              </p:cNvPr>
              <p:cNvSpPr/>
              <p:nvPr/>
            </p:nvSpPr>
            <p:spPr>
              <a:xfrm>
                <a:off x="4866853" y="3316353"/>
                <a:ext cx="489371" cy="202103"/>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7B4971CD-3DDC-4C70-9EE1-817C5CDDAF8C}"/>
                  </a:ext>
                </a:extLst>
              </p:cNvPr>
              <p:cNvSpPr/>
              <p:nvPr/>
            </p:nvSpPr>
            <p:spPr>
              <a:xfrm>
                <a:off x="5406579" y="3316354"/>
                <a:ext cx="524321" cy="166622"/>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5E025065-9A19-40CD-9FED-64ABAE31358E}"/>
                  </a:ext>
                </a:extLst>
              </p:cNvPr>
              <p:cNvSpPr/>
              <p:nvPr/>
            </p:nvSpPr>
            <p:spPr>
              <a:xfrm>
                <a:off x="4866853" y="3551482"/>
                <a:ext cx="489371" cy="167178"/>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A3701D0E-26FD-4A2A-A02F-6161959AC420}"/>
                  </a:ext>
                </a:extLst>
              </p:cNvPr>
              <p:cNvSpPr/>
              <p:nvPr/>
            </p:nvSpPr>
            <p:spPr>
              <a:xfrm>
                <a:off x="5406579" y="3516557"/>
                <a:ext cx="524321" cy="202103"/>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4FE13A4-978D-427A-8CEF-A41FA5E4AC77}"/>
                  </a:ext>
                </a:extLst>
              </p:cNvPr>
              <p:cNvSpPr/>
              <p:nvPr/>
            </p:nvSpPr>
            <p:spPr>
              <a:xfrm>
                <a:off x="4866854" y="3879850"/>
                <a:ext cx="311572" cy="128796"/>
              </a:xfrm>
              <a:prstGeom prst="rect">
                <a:avLst/>
              </a:prstGeom>
              <a:solidFill>
                <a:srgbClr val="FFFF00">
                  <a:alpha val="504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66" name="Picture 65">
            <a:extLst>
              <a:ext uri="{FF2B5EF4-FFF2-40B4-BE49-F238E27FC236}">
                <a16:creationId xmlns:a16="http://schemas.microsoft.com/office/drawing/2014/main" id="{9F2977CE-1CEF-4FF8-92A2-01A4C2039A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6853" y="1893199"/>
            <a:ext cx="383158" cy="383158"/>
          </a:xfrm>
          <a:prstGeom prst="rect">
            <a:avLst/>
          </a:prstGeom>
        </p:spPr>
      </p:pic>
      <p:pic>
        <p:nvPicPr>
          <p:cNvPr id="67" name="Picture 66">
            <a:extLst>
              <a:ext uri="{FF2B5EF4-FFF2-40B4-BE49-F238E27FC236}">
                <a16:creationId xmlns:a16="http://schemas.microsoft.com/office/drawing/2014/main" id="{1A534139-B4AB-4FA4-B8B6-6691E9E3F3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6853" y="3046836"/>
            <a:ext cx="383158" cy="383158"/>
          </a:xfrm>
          <a:prstGeom prst="rect">
            <a:avLst/>
          </a:prstGeom>
        </p:spPr>
      </p:pic>
      <p:pic>
        <p:nvPicPr>
          <p:cNvPr id="68" name="Picture 67">
            <a:extLst>
              <a:ext uri="{FF2B5EF4-FFF2-40B4-BE49-F238E27FC236}">
                <a16:creationId xmlns:a16="http://schemas.microsoft.com/office/drawing/2014/main" id="{B9918E62-343B-4CE8-821E-981AF1B3F7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9088" y="3426029"/>
            <a:ext cx="383158" cy="383158"/>
          </a:xfrm>
          <a:prstGeom prst="rect">
            <a:avLst/>
          </a:prstGeom>
        </p:spPr>
      </p:pic>
      <p:sp>
        <p:nvSpPr>
          <p:cNvPr id="37" name="Title 4">
            <a:extLst>
              <a:ext uri="{FF2B5EF4-FFF2-40B4-BE49-F238E27FC236}">
                <a16:creationId xmlns:a16="http://schemas.microsoft.com/office/drawing/2014/main" id="{2157A20D-4342-4546-B5EC-AB881E5DB9B7}"/>
              </a:ext>
            </a:extLst>
          </p:cNvPr>
          <p:cNvSpPr txBox="1">
            <a:spLocks/>
          </p:cNvSpPr>
          <p:nvPr/>
        </p:nvSpPr>
        <p:spPr>
          <a:xfrm>
            <a:off x="390417" y="265407"/>
            <a:ext cx="8368903" cy="359818"/>
          </a:xfrm>
          <a:prstGeom prst="rect">
            <a:avLst/>
          </a:prstGeom>
        </p:spPr>
        <p:txBody>
          <a:bodyPr lIns="0" tIns="0" rIns="0" bIns="0"/>
          <a:lstStyle>
            <a:lvl1pPr marL="0" indent="0" algn="l" defTabSz="685800" rtl="0" eaLnBrk="1" latinLnBrk="0" hangingPunct="1">
              <a:lnSpc>
                <a:spcPct val="90000"/>
              </a:lnSpc>
              <a:spcBef>
                <a:spcPct val="0"/>
              </a:spcBef>
              <a:buClrTx/>
              <a:buFont typeface="Arial" panose="020B0604020202020204" pitchFamily="34" charset="0"/>
              <a:buNone/>
              <a:defRPr lang="en-US" sz="2700" kern="1200" dirty="0">
                <a:solidFill>
                  <a:schemeClr val="bg1"/>
                </a:solidFill>
                <a:latin typeface="+mj-lt"/>
                <a:ea typeface="+mj-ea"/>
                <a:cs typeface="+mj-cs"/>
              </a:defRPr>
            </a:lvl1pPr>
          </a:lstStyle>
          <a:p>
            <a:pPr>
              <a:lnSpc>
                <a:spcPct val="100000"/>
              </a:lnSpc>
            </a:pPr>
            <a:r>
              <a:rPr lang="en-GB" dirty="0"/>
              <a:t>Files and Folders</a:t>
            </a:r>
            <a:br>
              <a:rPr lang="en-GB" dirty="0"/>
            </a:br>
            <a:r>
              <a:rPr lang="en-US" sz="2000" dirty="0"/>
              <a:t>Upload, search, preview, edit, and share.</a:t>
            </a:r>
            <a:endParaRPr lang="en-GB" sz="2000" dirty="0"/>
          </a:p>
        </p:txBody>
      </p:sp>
    </p:spTree>
    <p:extLst>
      <p:ext uri="{BB962C8B-B14F-4D97-AF65-F5344CB8AC3E}">
        <p14:creationId xmlns:p14="http://schemas.microsoft.com/office/powerpoint/2010/main" val="18260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animEffect transition="in" filter="fade">
                                      <p:cBhvr>
                                        <p:cTn id="7" dur="500"/>
                                        <p:tgtEl>
                                          <p:spTgt spid="2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
                                            <p:txEl>
                                              <p:pRg st="3" end="3"/>
                                            </p:txEl>
                                          </p:spTgt>
                                        </p:tgtEl>
                                        <p:attrNameLst>
                                          <p:attrName>style.visibility</p:attrName>
                                        </p:attrNameLst>
                                      </p:cBhvr>
                                      <p:to>
                                        <p:strVal val="visible"/>
                                      </p:to>
                                    </p:set>
                                    <p:animEffect transition="in" filter="fade">
                                      <p:cBhvr>
                                        <p:cTn id="10" dur="500"/>
                                        <p:tgtEl>
                                          <p:spTgt spid="28">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xEl>
                                              <p:pRg st="4" end="4"/>
                                            </p:txEl>
                                          </p:spTgt>
                                        </p:tgtEl>
                                        <p:attrNameLst>
                                          <p:attrName>style.visibility</p:attrName>
                                        </p:attrNameLst>
                                      </p:cBhvr>
                                      <p:to>
                                        <p:strVal val="visible"/>
                                      </p:to>
                                    </p:set>
                                    <p:animEffect transition="in" filter="fade">
                                      <p:cBhvr>
                                        <p:cTn id="13" dur="500"/>
                                        <p:tgtEl>
                                          <p:spTgt spid="28">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animEffect transition="in" filter="fade">
                                      <p:cBhvr>
                                        <p:cTn id="22" dur="500"/>
                                        <p:tgtEl>
                                          <p:spTgt spid="54"/>
                                        </p:tgtEl>
                                      </p:cBhvr>
                                    </p:animEffect>
                                  </p:childTnLst>
                                </p:cTn>
                              </p:par>
                            </p:childTnLst>
                          </p:cTn>
                        </p:par>
                        <p:par>
                          <p:cTn id="23" fill="hold">
                            <p:stCondLst>
                              <p:cond delay="1000"/>
                            </p:stCondLst>
                            <p:childTnLst>
                              <p:par>
                                <p:cTn id="24" presetID="42" presetClass="path" presetSubtype="0" accel="50000" decel="50000" fill="hold" grpId="1" nodeType="afterEffect">
                                  <p:stCondLst>
                                    <p:cond delay="0"/>
                                  </p:stCondLst>
                                  <p:childTnLst>
                                    <p:animMotion origin="layout" path="M -1.66667E-6 3.7037E-6 L -1.66667E-6 0.43086 " pathEditMode="relative" rAng="0" ptsTypes="AA">
                                      <p:cBhvr>
                                        <p:cTn id="25" dur="2000" fill="hold"/>
                                        <p:tgtEl>
                                          <p:spTgt spid="54"/>
                                        </p:tgtEl>
                                        <p:attrNameLst>
                                          <p:attrName>ppt_x</p:attrName>
                                          <p:attrName>ppt_y</p:attrName>
                                        </p:attrNameLst>
                                      </p:cBhvr>
                                      <p:rCtr x="0" y="21543"/>
                                    </p:animMotion>
                                  </p:childTnLst>
                                </p:cTn>
                              </p:par>
                            </p:childTnLst>
                          </p:cTn>
                        </p:par>
                        <p:par>
                          <p:cTn id="26" fill="hold">
                            <p:stCondLst>
                              <p:cond delay="3000"/>
                            </p:stCondLst>
                            <p:childTnLst>
                              <p:par>
                                <p:cTn id="27" presetID="10" presetClass="exit" presetSubtype="0" fill="hold" grpId="2" nodeType="afterEffect">
                                  <p:stCondLst>
                                    <p:cond delay="0"/>
                                  </p:stCondLst>
                                  <p:childTnLst>
                                    <p:animEffect transition="out" filter="fade">
                                      <p:cBhvr>
                                        <p:cTn id="28" dur="500"/>
                                        <p:tgtEl>
                                          <p:spTgt spid="54"/>
                                        </p:tgtEl>
                                      </p:cBhvr>
                                    </p:animEffect>
                                    <p:set>
                                      <p:cBhvr>
                                        <p:cTn id="29" dur="1" fill="hold">
                                          <p:stCondLst>
                                            <p:cond delay="499"/>
                                          </p:stCondLst>
                                        </p:cTn>
                                        <p:tgtEl>
                                          <p:spTgt spid="54"/>
                                        </p:tgtEl>
                                        <p:attrNameLst>
                                          <p:attrName>style.visibility</p:attrName>
                                        </p:attrNameLst>
                                      </p:cBhvr>
                                      <p:to>
                                        <p:strVal val="hidden"/>
                                      </p:to>
                                    </p:se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childTnLst>
                          </p:cTn>
                        </p:par>
                        <p:par>
                          <p:cTn id="34" fill="hold">
                            <p:stCondLst>
                              <p:cond delay="4000"/>
                            </p:stCondLst>
                            <p:childTnLst>
                              <p:par>
                                <p:cTn id="35" presetID="26" presetClass="emph" presetSubtype="0" fill="hold" nodeType="afterEffect">
                                  <p:stCondLst>
                                    <p:cond delay="0"/>
                                  </p:stCondLst>
                                  <p:childTnLst>
                                    <p:animEffect transition="out" filter="fade">
                                      <p:cBhvr>
                                        <p:cTn id="36" dur="500" tmFilter="0, 0; .2, .5; .8, .5; 1, 0"/>
                                        <p:tgtEl>
                                          <p:spTgt spid="55"/>
                                        </p:tgtEl>
                                      </p:cBhvr>
                                    </p:animEffect>
                                    <p:animScale>
                                      <p:cBhvr>
                                        <p:cTn id="37" dur="250" autoRev="1" fill="hold"/>
                                        <p:tgtEl>
                                          <p:spTgt spid="55"/>
                                        </p:tgtEl>
                                      </p:cBhvr>
                                      <p:by x="105000" y="105000"/>
                                    </p:animScale>
                                  </p:childTnLst>
                                </p:cTn>
                              </p:par>
                            </p:childTnLst>
                          </p:cTn>
                        </p:par>
                        <p:par>
                          <p:cTn id="38" fill="hold">
                            <p:stCondLst>
                              <p:cond delay="4500"/>
                            </p:stCondLst>
                            <p:childTnLst>
                              <p:par>
                                <p:cTn id="39" presetID="10" presetClass="exit" presetSubtype="0" fill="hold" nodeType="afterEffect">
                                  <p:stCondLst>
                                    <p:cond delay="0"/>
                                  </p:stCondLst>
                                  <p:childTnLst>
                                    <p:animEffect transition="out" filter="fade">
                                      <p:cBhvr>
                                        <p:cTn id="40" dur="500"/>
                                        <p:tgtEl>
                                          <p:spTgt spid="55"/>
                                        </p:tgtEl>
                                      </p:cBhvr>
                                    </p:animEffect>
                                    <p:set>
                                      <p:cBhvr>
                                        <p:cTn id="41" dur="1" fill="hold">
                                          <p:stCondLst>
                                            <p:cond delay="499"/>
                                          </p:stCondLst>
                                        </p:cTn>
                                        <p:tgtEl>
                                          <p:spTgt spid="55"/>
                                        </p:tgtEl>
                                        <p:attrNameLst>
                                          <p:attrName>style.visibility</p:attrName>
                                        </p:attrNameLst>
                                      </p:cBhvr>
                                      <p:to>
                                        <p:strVal val="hidden"/>
                                      </p:to>
                                    </p:se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childTnLst>
                          </p:cTn>
                        </p:par>
                        <p:par>
                          <p:cTn id="46" fill="hold">
                            <p:stCondLst>
                              <p:cond delay="5500"/>
                            </p:stCondLst>
                            <p:childTnLst>
                              <p:par>
                                <p:cTn id="47" presetID="10" presetClass="exit" presetSubtype="0" fill="hold" nodeType="afterEffect">
                                  <p:stCondLst>
                                    <p:cond delay="0"/>
                                  </p:stCondLst>
                                  <p:childTnLst>
                                    <p:animEffect transition="out" filter="fade">
                                      <p:cBhvr>
                                        <p:cTn id="48" dur="500"/>
                                        <p:tgtEl>
                                          <p:spTgt spid="66"/>
                                        </p:tgtEl>
                                      </p:cBhvr>
                                    </p:animEffect>
                                    <p:set>
                                      <p:cBhvr>
                                        <p:cTn id="49" dur="1" fill="hold">
                                          <p:stCondLst>
                                            <p:cond delay="499"/>
                                          </p:stCondLst>
                                        </p:cTn>
                                        <p:tgtEl>
                                          <p:spTgt spid="66"/>
                                        </p:tgtEl>
                                        <p:attrNameLst>
                                          <p:attrName>style.visibility</p:attrName>
                                        </p:attrNameLst>
                                      </p:cBhvr>
                                      <p:to>
                                        <p:strVal val="hidden"/>
                                      </p:to>
                                    </p:set>
                                  </p:childTnLst>
                                </p:cTn>
                              </p:par>
                            </p:childTnLst>
                          </p:cTn>
                        </p:par>
                        <p:par>
                          <p:cTn id="50" fill="hold">
                            <p:stCondLst>
                              <p:cond delay="6000"/>
                            </p:stCondLst>
                            <p:childTnLst>
                              <p:par>
                                <p:cTn id="51" presetID="10" presetClass="entr" presetSubtype="0" fill="hold" nodeType="afterEffect">
                                  <p:stCondLst>
                                    <p:cond delay="0"/>
                                  </p:stCondLst>
                                  <p:childTnLst>
                                    <p:set>
                                      <p:cBhvr>
                                        <p:cTn id="52" dur="1" fill="hold">
                                          <p:stCondLst>
                                            <p:cond delay="0"/>
                                          </p:stCondLst>
                                        </p:cTn>
                                        <p:tgtEl>
                                          <p:spTgt spid="53">
                                            <p:txEl>
                                              <p:pRg st="0" end="0"/>
                                            </p:txEl>
                                          </p:spTgt>
                                        </p:tgtEl>
                                        <p:attrNameLst>
                                          <p:attrName>style.visibility</p:attrName>
                                        </p:attrNameLst>
                                      </p:cBhvr>
                                      <p:to>
                                        <p:strVal val="visible"/>
                                      </p:to>
                                    </p:set>
                                    <p:animEffect transition="in" filter="fade">
                                      <p:cBhvr>
                                        <p:cTn id="53" dur="500"/>
                                        <p:tgtEl>
                                          <p:spTgt spid="53">
                                            <p:txEl>
                                              <p:pRg st="0" end="0"/>
                                            </p:txEl>
                                          </p:spTgt>
                                        </p:tgtEl>
                                      </p:cBhvr>
                                    </p:animEffect>
                                  </p:childTnLst>
                                </p:cTn>
                              </p:par>
                            </p:childTnLst>
                          </p:cTn>
                        </p:par>
                        <p:par>
                          <p:cTn id="54" fill="hold">
                            <p:stCondLst>
                              <p:cond delay="6500"/>
                            </p:stCondLst>
                            <p:childTnLst>
                              <p:par>
                                <p:cTn id="55" presetID="10" presetClass="entr" presetSubtype="0" fill="hold"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childTnLst>
                          </p:cTn>
                        </p:par>
                        <p:par>
                          <p:cTn id="58" fill="hold">
                            <p:stCondLst>
                              <p:cond delay="7000"/>
                            </p:stCondLst>
                            <p:childTnLst>
                              <p:par>
                                <p:cTn id="59" presetID="10" presetClass="exit" presetSubtype="0" fill="hold" nodeType="afterEffect">
                                  <p:stCondLst>
                                    <p:cond delay="0"/>
                                  </p:stCondLst>
                                  <p:childTnLst>
                                    <p:animEffect transition="out" filter="fade">
                                      <p:cBhvr>
                                        <p:cTn id="60" dur="500"/>
                                        <p:tgtEl>
                                          <p:spTgt spid="67"/>
                                        </p:tgtEl>
                                      </p:cBhvr>
                                    </p:animEffect>
                                    <p:set>
                                      <p:cBhvr>
                                        <p:cTn id="61" dur="1" fill="hold">
                                          <p:stCondLst>
                                            <p:cond delay="499"/>
                                          </p:stCondLst>
                                        </p:cTn>
                                        <p:tgtEl>
                                          <p:spTgt spid="67"/>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53">
                                            <p:txEl>
                                              <p:pRg st="1" end="1"/>
                                            </p:txEl>
                                          </p:spTgt>
                                        </p:tgtEl>
                                        <p:attrNameLst>
                                          <p:attrName>style.visibility</p:attrName>
                                        </p:attrNameLst>
                                      </p:cBhvr>
                                      <p:to>
                                        <p:strVal val="visible"/>
                                      </p:to>
                                    </p:set>
                                    <p:animEffect transition="in" filter="fade">
                                      <p:cBhvr>
                                        <p:cTn id="64" dur="500"/>
                                        <p:tgtEl>
                                          <p:spTgt spid="53">
                                            <p:txEl>
                                              <p:pRg st="1" end="1"/>
                                            </p:txEl>
                                          </p:spTgt>
                                        </p:tgtEl>
                                      </p:cBhvr>
                                    </p:animEffect>
                                  </p:childTnLst>
                                </p:cTn>
                              </p:par>
                            </p:childTnLst>
                          </p:cTn>
                        </p:par>
                        <p:par>
                          <p:cTn id="65" fill="hold">
                            <p:stCondLst>
                              <p:cond delay="7500"/>
                            </p:stCondLst>
                            <p:childTnLst>
                              <p:par>
                                <p:cTn id="66" presetID="10" presetClass="entr" presetSubtype="0" fill="hold" nodeType="after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500"/>
                                        <p:tgtEl>
                                          <p:spTgt spid="68"/>
                                        </p:tgtEl>
                                      </p:cBhvr>
                                    </p:animEffect>
                                  </p:childTnLst>
                                </p:cTn>
                              </p:par>
                            </p:childTnLst>
                          </p:cTn>
                        </p:par>
                        <p:par>
                          <p:cTn id="69" fill="hold">
                            <p:stCondLst>
                              <p:cond delay="8000"/>
                            </p:stCondLst>
                            <p:childTnLst>
                              <p:par>
                                <p:cTn id="70" presetID="10" presetClass="exit" presetSubtype="0" fill="hold" nodeType="afterEffect">
                                  <p:stCondLst>
                                    <p:cond delay="0"/>
                                  </p:stCondLst>
                                  <p:childTnLst>
                                    <p:animEffect transition="out" filter="fade">
                                      <p:cBhvr>
                                        <p:cTn id="71" dur="500"/>
                                        <p:tgtEl>
                                          <p:spTgt spid="68"/>
                                        </p:tgtEl>
                                      </p:cBhvr>
                                    </p:animEffect>
                                    <p:set>
                                      <p:cBhvr>
                                        <p:cTn id="72" dur="1" fill="hold">
                                          <p:stCondLst>
                                            <p:cond delay="499"/>
                                          </p:stCondLst>
                                        </p:cTn>
                                        <p:tgtEl>
                                          <p:spTgt spid="68"/>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3">
                                            <p:txEl>
                                              <p:pRg st="2" end="2"/>
                                            </p:txEl>
                                          </p:spTgt>
                                        </p:tgtEl>
                                        <p:attrNameLst>
                                          <p:attrName>style.visibility</p:attrName>
                                        </p:attrNameLst>
                                      </p:cBhvr>
                                      <p:to>
                                        <p:strVal val="visible"/>
                                      </p:to>
                                    </p:set>
                                    <p:animEffect transition="in" filter="fade">
                                      <p:cBhvr>
                                        <p:cTn id="75" dur="500"/>
                                        <p:tgtEl>
                                          <p:spTgt spid="53">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8">
                                            <p:txEl>
                                              <p:pRg st="5" end="5"/>
                                            </p:txEl>
                                          </p:spTgt>
                                        </p:tgtEl>
                                        <p:attrNameLst>
                                          <p:attrName>style.visibility</p:attrName>
                                        </p:attrNameLst>
                                      </p:cBhvr>
                                      <p:to>
                                        <p:strVal val="visible"/>
                                      </p:to>
                                    </p:set>
                                    <p:animEffect transition="in" filter="fade">
                                      <p:cBhvr>
                                        <p:cTn id="80" dur="500"/>
                                        <p:tgtEl>
                                          <p:spTgt spid="28">
                                            <p:txEl>
                                              <p:pRg st="5" end="5"/>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28">
                                            <p:txEl>
                                              <p:pRg st="6" end="6"/>
                                            </p:txEl>
                                          </p:spTgt>
                                        </p:tgtEl>
                                        <p:attrNameLst>
                                          <p:attrName>style.visibility</p:attrName>
                                        </p:attrNameLst>
                                      </p:cBhvr>
                                      <p:to>
                                        <p:strVal val="visible"/>
                                      </p:to>
                                    </p:set>
                                    <p:animEffect transition="in" filter="fade">
                                      <p:cBhvr>
                                        <p:cTn id="83" dur="500"/>
                                        <p:tgtEl>
                                          <p:spTgt spid="28">
                                            <p:txEl>
                                              <p:pRg st="6" end="6"/>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p:cTn id="90" dur="500" fill="hold"/>
                                        <p:tgtEl>
                                          <p:spTgt spid="23"/>
                                        </p:tgtEl>
                                        <p:attrNameLst>
                                          <p:attrName>ppt_w</p:attrName>
                                        </p:attrNameLst>
                                      </p:cBhvr>
                                      <p:tavLst>
                                        <p:tav tm="0">
                                          <p:val>
                                            <p:fltVal val="0"/>
                                          </p:val>
                                        </p:tav>
                                        <p:tav tm="100000">
                                          <p:val>
                                            <p:strVal val="#ppt_w"/>
                                          </p:val>
                                        </p:tav>
                                      </p:tavLst>
                                    </p:anim>
                                    <p:anim calcmode="lin" valueType="num">
                                      <p:cBhvr>
                                        <p:cTn id="91" dur="500" fill="hold"/>
                                        <p:tgtEl>
                                          <p:spTgt spid="23"/>
                                        </p:tgtEl>
                                        <p:attrNameLst>
                                          <p:attrName>ppt_h</p:attrName>
                                        </p:attrNameLst>
                                      </p:cBhvr>
                                      <p:tavLst>
                                        <p:tav tm="0">
                                          <p:val>
                                            <p:fltVal val="0"/>
                                          </p:val>
                                        </p:tav>
                                        <p:tav tm="100000">
                                          <p:val>
                                            <p:strVal val="#ppt_h"/>
                                          </p:val>
                                        </p:tav>
                                      </p:tavLst>
                                    </p:anim>
                                    <p:animEffect transition="in" filter="fade">
                                      <p:cBhvr>
                                        <p:cTn id="92" dur="500"/>
                                        <p:tgtEl>
                                          <p:spTgt spid="23"/>
                                        </p:tgtEl>
                                      </p:cBhvr>
                                    </p:animEffect>
                                  </p:childTnLst>
                                </p:cTn>
                              </p:par>
                            </p:childTnLst>
                          </p:cTn>
                        </p:par>
                        <p:par>
                          <p:cTn id="93" fill="hold">
                            <p:stCondLst>
                              <p:cond delay="1000"/>
                            </p:stCondLst>
                            <p:childTnLst>
                              <p:par>
                                <p:cTn id="94" presetID="42" presetClass="path" presetSubtype="0" accel="50000" decel="50000" fill="hold" grpId="1" nodeType="afterEffect">
                                  <p:stCondLst>
                                    <p:cond delay="0"/>
                                  </p:stCondLst>
                                  <p:childTnLst>
                                    <p:animMotion origin="layout" path="M 2.5E-6 3.7037E-6 L 2.5E-6 0.43086 " pathEditMode="relative" rAng="0" ptsTypes="AA">
                                      <p:cBhvr>
                                        <p:cTn id="95" dur="2000" fill="hold"/>
                                        <p:tgtEl>
                                          <p:spTgt spid="23"/>
                                        </p:tgtEl>
                                        <p:attrNameLst>
                                          <p:attrName>ppt_x</p:attrName>
                                          <p:attrName>ppt_y</p:attrName>
                                        </p:attrNameLst>
                                      </p:cBhvr>
                                      <p:rCtr x="0" y="21543"/>
                                    </p:animMotion>
                                  </p:childTnLst>
                                </p:cTn>
                              </p:par>
                            </p:childTnLst>
                          </p:cTn>
                        </p:par>
                        <p:par>
                          <p:cTn id="96" fill="hold">
                            <p:stCondLst>
                              <p:cond delay="3000"/>
                            </p:stCondLst>
                            <p:childTnLst>
                              <p:par>
                                <p:cTn id="97" presetID="10" presetClass="exit" presetSubtype="0" fill="hold" grpId="2" nodeType="afterEffect">
                                  <p:stCondLst>
                                    <p:cond delay="0"/>
                                  </p:stCondLst>
                                  <p:childTnLst>
                                    <p:animEffect transition="out" filter="fade">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par>
                          <p:cTn id="100" fill="hold">
                            <p:stCondLst>
                              <p:cond delay="3500"/>
                            </p:stCondLst>
                            <p:childTnLst>
                              <p:par>
                                <p:cTn id="101" presetID="10" presetClass="entr" presetSubtype="0" fill="hold" grpId="0"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500"/>
                                        <p:tgtEl>
                                          <p:spTgt spid="30"/>
                                        </p:tgtEl>
                                      </p:cBhvr>
                                    </p:animEffect>
                                  </p:childTnLst>
                                </p:cTn>
                              </p:par>
                            </p:childTnLst>
                          </p:cTn>
                        </p:par>
                        <p:par>
                          <p:cTn id="104" fill="hold">
                            <p:stCondLst>
                              <p:cond delay="4000"/>
                            </p:stCondLst>
                            <p:childTnLst>
                              <p:par>
                                <p:cTn id="105" presetID="26" presetClass="emph" presetSubtype="0" fill="hold" grpId="1" nodeType="afterEffect">
                                  <p:stCondLst>
                                    <p:cond delay="0"/>
                                  </p:stCondLst>
                                  <p:childTnLst>
                                    <p:animEffect transition="out" filter="fade">
                                      <p:cBhvr>
                                        <p:cTn id="106" dur="500" tmFilter="0, 0; .2, .5; .8, .5; 1, 0"/>
                                        <p:tgtEl>
                                          <p:spTgt spid="30"/>
                                        </p:tgtEl>
                                      </p:cBhvr>
                                    </p:animEffect>
                                    <p:animScale>
                                      <p:cBhvr>
                                        <p:cTn id="107" dur="250" autoRev="1" fill="hold"/>
                                        <p:tgtEl>
                                          <p:spTgt spid="30"/>
                                        </p:tgtEl>
                                      </p:cBhvr>
                                      <p:by x="105000" y="105000"/>
                                    </p:animScale>
                                  </p:childTnLst>
                                </p:cTn>
                              </p:par>
                            </p:childTnLst>
                          </p:cTn>
                        </p:par>
                        <p:par>
                          <p:cTn id="108" fill="hold">
                            <p:stCondLst>
                              <p:cond delay="4500"/>
                            </p:stCondLst>
                            <p:childTnLst>
                              <p:par>
                                <p:cTn id="109" presetID="1" presetClass="exit" presetSubtype="0" fill="hold" grpId="2" nodeType="after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29">
                                            <p:txEl>
                                              <p:pRg st="0" end="0"/>
                                            </p:txEl>
                                          </p:spTgt>
                                        </p:tgtEl>
                                        <p:attrNameLst>
                                          <p:attrName>style.visibility</p:attrName>
                                        </p:attrNameLst>
                                      </p:cBhvr>
                                      <p:to>
                                        <p:strVal val="visible"/>
                                      </p:to>
                                    </p:set>
                                    <p:animEffect transition="in" filter="fade">
                                      <p:cBhvr>
                                        <p:cTn id="113" dur="500"/>
                                        <p:tgtEl>
                                          <p:spTgt spid="29">
                                            <p:txEl>
                                              <p:pRg st="0" end="0"/>
                                            </p:txEl>
                                          </p:spTgt>
                                        </p:tgtEl>
                                      </p:cBhvr>
                                    </p:animEffect>
                                  </p:childTnLst>
                                </p:cTn>
                              </p:par>
                            </p:childTnLst>
                          </p:cTn>
                        </p:par>
                        <p:par>
                          <p:cTn id="114" fill="hold">
                            <p:stCondLst>
                              <p:cond delay="5000"/>
                            </p:stCondLst>
                            <p:childTnLst>
                              <p:par>
                                <p:cTn id="115" presetID="10" presetClass="entr" presetSubtype="0" fill="hold" grpId="0" nodeType="after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500"/>
                                        <p:tgtEl>
                                          <p:spTgt spid="31"/>
                                        </p:tgtEl>
                                      </p:cBhvr>
                                    </p:animEffect>
                                  </p:childTnLst>
                                </p:cTn>
                              </p:par>
                            </p:childTnLst>
                          </p:cTn>
                        </p:par>
                        <p:par>
                          <p:cTn id="118" fill="hold">
                            <p:stCondLst>
                              <p:cond delay="5500"/>
                            </p:stCondLst>
                            <p:childTnLst>
                              <p:par>
                                <p:cTn id="119" presetID="26" presetClass="emph" presetSubtype="0" fill="hold" grpId="1" nodeType="afterEffect">
                                  <p:stCondLst>
                                    <p:cond delay="0"/>
                                  </p:stCondLst>
                                  <p:childTnLst>
                                    <p:animEffect transition="out" filter="fade">
                                      <p:cBhvr>
                                        <p:cTn id="120" dur="500" tmFilter="0, 0; .2, .5; .8, .5; 1, 0"/>
                                        <p:tgtEl>
                                          <p:spTgt spid="31"/>
                                        </p:tgtEl>
                                      </p:cBhvr>
                                    </p:animEffect>
                                    <p:animScale>
                                      <p:cBhvr>
                                        <p:cTn id="121" dur="250" autoRev="1" fill="hold"/>
                                        <p:tgtEl>
                                          <p:spTgt spid="31"/>
                                        </p:tgtEl>
                                      </p:cBhvr>
                                      <p:by x="105000" y="105000"/>
                                    </p:animScale>
                                  </p:childTnLst>
                                </p:cTn>
                              </p:par>
                            </p:childTnLst>
                          </p:cTn>
                        </p:par>
                        <p:par>
                          <p:cTn id="122" fill="hold">
                            <p:stCondLst>
                              <p:cond delay="6000"/>
                            </p:stCondLst>
                            <p:childTnLst>
                              <p:par>
                                <p:cTn id="123" presetID="1" presetClass="exit" presetSubtype="0" fill="hold" grpId="2" nodeType="afterEffect">
                                  <p:stCondLst>
                                    <p:cond delay="0"/>
                                  </p:stCondLst>
                                  <p:childTnLst>
                                    <p:set>
                                      <p:cBhvr>
                                        <p:cTn id="124" dur="1" fill="hold">
                                          <p:stCondLst>
                                            <p:cond delay="0"/>
                                          </p:stCondLst>
                                        </p:cTn>
                                        <p:tgtEl>
                                          <p:spTgt spid="31"/>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29">
                                            <p:txEl>
                                              <p:pRg st="1" end="1"/>
                                            </p:txEl>
                                          </p:spTgt>
                                        </p:tgtEl>
                                        <p:attrNameLst>
                                          <p:attrName>style.visibility</p:attrName>
                                        </p:attrNameLst>
                                      </p:cBhvr>
                                      <p:to>
                                        <p:strVal val="visible"/>
                                      </p:to>
                                    </p:set>
                                    <p:animEffect transition="in" filter="fade">
                                      <p:cBhvr>
                                        <p:cTn id="127" dur="500"/>
                                        <p:tgtEl>
                                          <p:spTgt spid="29">
                                            <p:txEl>
                                              <p:pRg st="1" end="1"/>
                                            </p:txEl>
                                          </p:spTgt>
                                        </p:tgtEl>
                                      </p:cBhvr>
                                    </p:animEffect>
                                  </p:childTnLst>
                                </p:cTn>
                              </p:par>
                            </p:childTnLst>
                          </p:cTn>
                        </p:par>
                        <p:par>
                          <p:cTn id="128" fill="hold">
                            <p:stCondLst>
                              <p:cond delay="6500"/>
                            </p:stCondLst>
                            <p:childTnLst>
                              <p:par>
                                <p:cTn id="129" presetID="10" presetClass="entr" presetSubtype="0" fill="hold" grpId="0" nodeType="afterEffect">
                                  <p:stCondLst>
                                    <p:cond delay="0"/>
                                  </p:stCondLst>
                                  <p:childTnLst>
                                    <p:set>
                                      <p:cBhvr>
                                        <p:cTn id="130" dur="1" fill="hold">
                                          <p:stCondLst>
                                            <p:cond delay="0"/>
                                          </p:stCondLst>
                                        </p:cTn>
                                        <p:tgtEl>
                                          <p:spTgt spid="32"/>
                                        </p:tgtEl>
                                        <p:attrNameLst>
                                          <p:attrName>style.visibility</p:attrName>
                                        </p:attrNameLst>
                                      </p:cBhvr>
                                      <p:to>
                                        <p:strVal val="visible"/>
                                      </p:to>
                                    </p:set>
                                    <p:animEffect transition="in" filter="fade">
                                      <p:cBhvr>
                                        <p:cTn id="131" dur="500"/>
                                        <p:tgtEl>
                                          <p:spTgt spid="32"/>
                                        </p:tgtEl>
                                      </p:cBhvr>
                                    </p:animEffect>
                                  </p:childTnLst>
                                </p:cTn>
                              </p:par>
                            </p:childTnLst>
                          </p:cTn>
                        </p:par>
                        <p:par>
                          <p:cTn id="132" fill="hold">
                            <p:stCondLst>
                              <p:cond delay="7000"/>
                            </p:stCondLst>
                            <p:childTnLst>
                              <p:par>
                                <p:cTn id="133" presetID="26" presetClass="emph" presetSubtype="0" fill="hold" grpId="1" nodeType="afterEffect">
                                  <p:stCondLst>
                                    <p:cond delay="0"/>
                                  </p:stCondLst>
                                  <p:childTnLst>
                                    <p:animEffect transition="out" filter="fade">
                                      <p:cBhvr>
                                        <p:cTn id="134" dur="500" tmFilter="0, 0; .2, .5; .8, .5; 1, 0"/>
                                        <p:tgtEl>
                                          <p:spTgt spid="32"/>
                                        </p:tgtEl>
                                      </p:cBhvr>
                                    </p:animEffect>
                                    <p:animScale>
                                      <p:cBhvr>
                                        <p:cTn id="135" dur="250" autoRev="1" fill="hold"/>
                                        <p:tgtEl>
                                          <p:spTgt spid="32"/>
                                        </p:tgtEl>
                                      </p:cBhvr>
                                      <p:by x="105000" y="105000"/>
                                    </p:animScale>
                                  </p:childTnLst>
                                </p:cTn>
                              </p:par>
                            </p:childTnLst>
                          </p:cTn>
                        </p:par>
                        <p:par>
                          <p:cTn id="136" fill="hold">
                            <p:stCondLst>
                              <p:cond delay="7500"/>
                            </p:stCondLst>
                            <p:childTnLst>
                              <p:par>
                                <p:cTn id="137" presetID="1" presetClass="exit" presetSubtype="0" fill="hold" grpId="2" nodeType="afterEffect">
                                  <p:stCondLst>
                                    <p:cond delay="0"/>
                                  </p:stCondLst>
                                  <p:childTnLst>
                                    <p:set>
                                      <p:cBhvr>
                                        <p:cTn id="138" dur="1" fill="hold">
                                          <p:stCondLst>
                                            <p:cond delay="0"/>
                                          </p:stCondLst>
                                        </p:cTn>
                                        <p:tgtEl>
                                          <p:spTgt spid="32"/>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29">
                                            <p:txEl>
                                              <p:pRg st="2" end="2"/>
                                            </p:txEl>
                                          </p:spTgt>
                                        </p:tgtEl>
                                        <p:attrNameLst>
                                          <p:attrName>style.visibility</p:attrName>
                                        </p:attrNameLst>
                                      </p:cBhvr>
                                      <p:to>
                                        <p:strVal val="visible"/>
                                      </p:to>
                                    </p:set>
                                    <p:animEffect transition="in" filter="fade">
                                      <p:cBhvr>
                                        <p:cTn id="141" dur="500"/>
                                        <p:tgtEl>
                                          <p:spTgt spid="29">
                                            <p:txEl>
                                              <p:pRg st="2" end="2"/>
                                            </p:txEl>
                                          </p:spTgt>
                                        </p:tgtEl>
                                      </p:cBhvr>
                                    </p:animEffect>
                                  </p:childTnLst>
                                </p:cTn>
                              </p:par>
                            </p:childTnLst>
                          </p:cTn>
                        </p:par>
                        <p:par>
                          <p:cTn id="142" fill="hold">
                            <p:stCondLst>
                              <p:cond delay="8000"/>
                            </p:stCondLst>
                            <p:childTnLst>
                              <p:par>
                                <p:cTn id="143" presetID="10" presetClass="entr" presetSubtype="0" fill="hold" grpId="0" nodeType="after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fade">
                                      <p:cBhvr>
                                        <p:cTn id="145" dur="500"/>
                                        <p:tgtEl>
                                          <p:spTgt spid="33"/>
                                        </p:tgtEl>
                                      </p:cBhvr>
                                    </p:animEffect>
                                  </p:childTnLst>
                                </p:cTn>
                              </p:par>
                            </p:childTnLst>
                          </p:cTn>
                        </p:par>
                        <p:par>
                          <p:cTn id="146" fill="hold">
                            <p:stCondLst>
                              <p:cond delay="8500"/>
                            </p:stCondLst>
                            <p:childTnLst>
                              <p:par>
                                <p:cTn id="147" presetID="26" presetClass="emph" presetSubtype="0" fill="hold" grpId="1" nodeType="afterEffect">
                                  <p:stCondLst>
                                    <p:cond delay="0"/>
                                  </p:stCondLst>
                                  <p:childTnLst>
                                    <p:animEffect transition="out" filter="fade">
                                      <p:cBhvr>
                                        <p:cTn id="148" dur="500" tmFilter="0, 0; .2, .5; .8, .5; 1, 0"/>
                                        <p:tgtEl>
                                          <p:spTgt spid="33"/>
                                        </p:tgtEl>
                                      </p:cBhvr>
                                    </p:animEffect>
                                    <p:animScale>
                                      <p:cBhvr>
                                        <p:cTn id="149" dur="250" autoRev="1" fill="hold"/>
                                        <p:tgtEl>
                                          <p:spTgt spid="33"/>
                                        </p:tgtEl>
                                      </p:cBhvr>
                                      <p:by x="105000" y="105000"/>
                                    </p:animScale>
                                  </p:childTnLst>
                                </p:cTn>
                              </p:par>
                            </p:childTnLst>
                          </p:cTn>
                        </p:par>
                        <p:par>
                          <p:cTn id="150" fill="hold">
                            <p:stCondLst>
                              <p:cond delay="9000"/>
                            </p:stCondLst>
                            <p:childTnLst>
                              <p:par>
                                <p:cTn id="151" presetID="1" presetClass="exit" presetSubtype="0" fill="hold" grpId="2" nodeType="afterEffect">
                                  <p:stCondLst>
                                    <p:cond delay="0"/>
                                  </p:stCondLst>
                                  <p:childTnLst>
                                    <p:set>
                                      <p:cBhvr>
                                        <p:cTn id="152" dur="1" fill="hold">
                                          <p:stCondLst>
                                            <p:cond delay="0"/>
                                          </p:stCondLst>
                                        </p:cTn>
                                        <p:tgtEl>
                                          <p:spTgt spid="33"/>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27">
                                            <p:txEl>
                                              <p:pRg st="0" end="0"/>
                                            </p:txEl>
                                          </p:spTgt>
                                        </p:tgtEl>
                                        <p:attrNameLst>
                                          <p:attrName>style.visibility</p:attrName>
                                        </p:attrNameLst>
                                      </p:cBhvr>
                                      <p:to>
                                        <p:strVal val="visible"/>
                                      </p:to>
                                    </p:set>
                                    <p:animEffect transition="in" filter="fade">
                                      <p:cBhvr>
                                        <p:cTn id="155" dur="500"/>
                                        <p:tgtEl>
                                          <p:spTgt spid="27">
                                            <p:txEl>
                                              <p:pRg st="0" end="0"/>
                                            </p:txEl>
                                          </p:spTgt>
                                        </p:tgtEl>
                                      </p:cBhvr>
                                    </p:animEffect>
                                  </p:childTnLst>
                                </p:cTn>
                              </p:par>
                            </p:childTnLst>
                          </p:cTn>
                        </p:par>
                        <p:par>
                          <p:cTn id="156" fill="hold">
                            <p:stCondLst>
                              <p:cond delay="9500"/>
                            </p:stCondLst>
                            <p:childTnLst>
                              <p:par>
                                <p:cTn id="157" presetID="10" presetClass="entr" presetSubtype="0" fill="hold" grpId="0" nodeType="afterEffect">
                                  <p:stCondLst>
                                    <p:cond delay="0"/>
                                  </p:stCondLst>
                                  <p:childTnLst>
                                    <p:set>
                                      <p:cBhvr>
                                        <p:cTn id="158" dur="1" fill="hold">
                                          <p:stCondLst>
                                            <p:cond delay="0"/>
                                          </p:stCondLst>
                                        </p:cTn>
                                        <p:tgtEl>
                                          <p:spTgt spid="34"/>
                                        </p:tgtEl>
                                        <p:attrNameLst>
                                          <p:attrName>style.visibility</p:attrName>
                                        </p:attrNameLst>
                                      </p:cBhvr>
                                      <p:to>
                                        <p:strVal val="visible"/>
                                      </p:to>
                                    </p:set>
                                    <p:animEffect transition="in" filter="fade">
                                      <p:cBhvr>
                                        <p:cTn id="159" dur="500"/>
                                        <p:tgtEl>
                                          <p:spTgt spid="34"/>
                                        </p:tgtEl>
                                      </p:cBhvr>
                                    </p:animEffect>
                                  </p:childTnLst>
                                </p:cTn>
                              </p:par>
                            </p:childTnLst>
                          </p:cTn>
                        </p:par>
                        <p:par>
                          <p:cTn id="160" fill="hold">
                            <p:stCondLst>
                              <p:cond delay="10000"/>
                            </p:stCondLst>
                            <p:childTnLst>
                              <p:par>
                                <p:cTn id="161" presetID="26" presetClass="emph" presetSubtype="0" fill="hold" grpId="1" nodeType="afterEffect">
                                  <p:stCondLst>
                                    <p:cond delay="0"/>
                                  </p:stCondLst>
                                  <p:childTnLst>
                                    <p:animEffect transition="out" filter="fade">
                                      <p:cBhvr>
                                        <p:cTn id="162" dur="500" tmFilter="0, 0; .2, .5; .8, .5; 1, 0"/>
                                        <p:tgtEl>
                                          <p:spTgt spid="34"/>
                                        </p:tgtEl>
                                      </p:cBhvr>
                                    </p:animEffect>
                                    <p:animScale>
                                      <p:cBhvr>
                                        <p:cTn id="163" dur="250" autoRev="1" fill="hold"/>
                                        <p:tgtEl>
                                          <p:spTgt spid="34"/>
                                        </p:tgtEl>
                                      </p:cBhvr>
                                      <p:by x="105000" y="105000"/>
                                    </p:animScale>
                                  </p:childTnLst>
                                </p:cTn>
                              </p:par>
                            </p:childTnLst>
                          </p:cTn>
                        </p:par>
                        <p:par>
                          <p:cTn id="164" fill="hold">
                            <p:stCondLst>
                              <p:cond delay="10500"/>
                            </p:stCondLst>
                            <p:childTnLst>
                              <p:par>
                                <p:cTn id="165" presetID="1" presetClass="exit" presetSubtype="0" fill="hold" grpId="2" nodeType="afterEffect">
                                  <p:stCondLst>
                                    <p:cond delay="0"/>
                                  </p:stCondLst>
                                  <p:childTnLst>
                                    <p:set>
                                      <p:cBhvr>
                                        <p:cTn id="166" dur="1" fill="hold">
                                          <p:stCondLst>
                                            <p:cond delay="0"/>
                                          </p:stCondLst>
                                        </p:cTn>
                                        <p:tgtEl>
                                          <p:spTgt spid="34"/>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7">
                                            <p:txEl>
                                              <p:pRg st="1" end="1"/>
                                            </p:txEl>
                                          </p:spTgt>
                                        </p:tgtEl>
                                        <p:attrNameLst>
                                          <p:attrName>style.visibility</p:attrName>
                                        </p:attrNameLst>
                                      </p:cBhvr>
                                      <p:to>
                                        <p:strVal val="visible"/>
                                      </p:to>
                                    </p:set>
                                    <p:animEffect transition="in" filter="fade">
                                      <p:cBhvr>
                                        <p:cTn id="169"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54" grpId="0" animBg="1"/>
      <p:bldP spid="54" grpId="1" animBg="1"/>
      <p:bldP spid="54"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9E0608-1C7B-DF40-AC92-D3F76828F0C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31945" y="1471289"/>
            <a:ext cx="4724507" cy="2930382"/>
          </a:xfrm>
          <a:prstGeom prst="rect">
            <a:avLst/>
          </a:prstGeom>
        </p:spPr>
      </p:pic>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17</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Files and Folders</a:t>
            </a:r>
            <a:br>
              <a:rPr lang="en-US" dirty="0"/>
            </a:br>
            <a:r>
              <a:rPr lang="en-US" sz="2000" dirty="0"/>
              <a:t>Print files without downloading.</a:t>
            </a: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8" y="1471289"/>
            <a:ext cx="2983181"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PRINTING</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DocuShare Go allows for printing files directly from the platform, avoiding the need to download documents first.</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Many file formats supported</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Utilizes print drivers/protocols installed on the PC or Mobile device</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Full access to print settings such as 2-sided, color/mono</a:t>
            </a:r>
          </a:p>
        </p:txBody>
      </p:sp>
    </p:spTree>
    <p:extLst>
      <p:ext uri="{BB962C8B-B14F-4D97-AF65-F5344CB8AC3E}">
        <p14:creationId xmlns:p14="http://schemas.microsoft.com/office/powerpoint/2010/main" val="385330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4E729-E5F6-424F-B56A-35FB88BB22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70745" y="1427094"/>
            <a:ext cx="3445519" cy="3157614"/>
          </a:xfrm>
          <a:prstGeom prst="rect">
            <a:avLst/>
          </a:prstGeom>
        </p:spPr>
      </p:pic>
      <p:pic>
        <p:nvPicPr>
          <p:cNvPr id="7" name="Picture 6">
            <a:extLst>
              <a:ext uri="{FF2B5EF4-FFF2-40B4-BE49-F238E27FC236}">
                <a16:creationId xmlns:a16="http://schemas.microsoft.com/office/drawing/2014/main" id="{8EEC627D-C4A3-4F59-B8F0-126F909B149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70745" y="1427094"/>
            <a:ext cx="3447344" cy="3147700"/>
          </a:xfrm>
          <a:prstGeom prst="rect">
            <a:avLst/>
          </a:prstGeom>
        </p:spPr>
      </p:pic>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0CC3474-811F-B342-9D29-E222B00B2A79}" type="slidenum">
              <a:rPr kumimoji="0" lang="en-US" sz="6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18</a:t>
            </a:fld>
            <a:endParaRPr kumimoji="0" lang="en-US" sz="6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E1BAEC7A-EC3C-5D4B-B6D3-4E9DBDF60CD1}" type="datetime3">
              <a:rPr kumimoji="0" lang="en-US" sz="600" b="0" i="0" u="none" strike="noStrike" kern="1200" cap="none" spc="0" normalizeH="0" baseline="0" noProof="0">
                <a:ln>
                  <a:noFill/>
                </a:ln>
                <a:solidFill>
                  <a:srgbClr val="000000"/>
                </a:solidFill>
                <a:effectLst/>
                <a:uLnTx/>
                <a:uFillTx/>
                <a:latin typeface="Arial"/>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 September 2022</a:t>
            </a:fld>
            <a:endParaRPr kumimoji="0" lang="en-US" sz="6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6" y="1471289"/>
            <a:ext cx="4504751"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DEFINING FILE &amp; FOLDER TYPE</a:t>
            </a:r>
          </a:p>
          <a:p>
            <a:pPr>
              <a:lnSpc>
                <a:spcPts val="1640"/>
              </a:lnSpc>
              <a:spcBef>
                <a:spcPts val="0"/>
              </a:spcBef>
              <a:spcAft>
                <a:spcPts val="300"/>
              </a:spcAft>
              <a:buClr>
                <a:srgbClr val="000000"/>
              </a:buClr>
              <a:buSzPts val="1400"/>
            </a:pPr>
            <a:r>
              <a:rPr lang="en-US" sz="1200" dirty="0">
                <a:solidFill>
                  <a:srgbClr val="000000"/>
                </a:solidFill>
                <a:ea typeface="Arial"/>
                <a:cs typeface="Arial"/>
                <a:sym typeface="Arial"/>
              </a:rPr>
              <a:t>Files can be defined at point of upload or through folder association. Once classified, it follows the document wherever it is moved to within the DocuShare account.</a:t>
            </a:r>
            <a:endParaRPr lang="en-US" sz="1200" b="1" dirty="0">
              <a:solidFill>
                <a:srgbClr val="000000"/>
              </a:solidFill>
              <a:ea typeface="Arial"/>
              <a:cs typeface="Arial"/>
              <a:sym typeface="Arial"/>
            </a:endParaRPr>
          </a:p>
          <a:p>
            <a:pPr lvl="0">
              <a:lnSpc>
                <a:spcPts val="1640"/>
              </a:lnSpc>
              <a:spcBef>
                <a:spcPts val="600"/>
              </a:spcBef>
              <a:spcAft>
                <a:spcPts val="300"/>
              </a:spcAft>
              <a:buClr>
                <a:srgbClr val="000000"/>
              </a:buClr>
              <a:buSzPts val="1400"/>
            </a:pPr>
            <a:r>
              <a:rPr lang="en-US" sz="1200" b="1" dirty="0">
                <a:solidFill>
                  <a:srgbClr val="000000"/>
                </a:solidFill>
                <a:ea typeface="Arial"/>
                <a:cs typeface="Arial"/>
                <a:sym typeface="Arial"/>
              </a:rPr>
              <a:t>Uploading individual files</a:t>
            </a:r>
          </a:p>
          <a:p>
            <a:pPr marL="120650" lvl="0" indent="-120650">
              <a:lnSpc>
                <a:spcPts val="1640"/>
              </a:lnSpc>
              <a:spcBef>
                <a:spcPts val="0"/>
              </a:spcBef>
              <a:spcAft>
                <a:spcPts val="9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Definitions are selectable from a customizable list via a pull-down menu at point of upload or once stored.</a:t>
            </a:r>
          </a:p>
          <a:p>
            <a:pPr lvl="0">
              <a:lnSpc>
                <a:spcPts val="1640"/>
              </a:lnSpc>
              <a:spcBef>
                <a:spcPts val="0"/>
              </a:spcBef>
              <a:spcAft>
                <a:spcPts val="300"/>
              </a:spcAft>
              <a:buClr>
                <a:srgbClr val="000000"/>
              </a:buClr>
              <a:buSzPts val="1400"/>
            </a:pPr>
            <a:r>
              <a:rPr lang="en-US" sz="1200" b="1" dirty="0">
                <a:solidFill>
                  <a:srgbClr val="000000"/>
                </a:solidFill>
                <a:ea typeface="Arial"/>
                <a:cs typeface="Arial"/>
                <a:sym typeface="Arial"/>
              </a:rPr>
              <a:t>Uploading files into a defined folder</a:t>
            </a:r>
          </a:p>
          <a:p>
            <a:pPr marL="120650" lvl="0" indent="-120650">
              <a:lnSpc>
                <a:spcPts val="1640"/>
              </a:lnSpc>
              <a:spcBef>
                <a:spcPts val="0"/>
              </a:spcBef>
              <a:spcAft>
                <a:spcPts val="9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Create a folder and give it a definition. Any document that is then uploaded or moved to that folder inherits the definition.</a:t>
            </a:r>
          </a:p>
        </p:txBody>
      </p:sp>
      <p:pic>
        <p:nvPicPr>
          <p:cNvPr id="58" name="Graphic 57" descr="Cursor with solid fill">
            <a:extLst>
              <a:ext uri="{FF2B5EF4-FFF2-40B4-BE49-F238E27FC236}">
                <a16:creationId xmlns:a16="http://schemas.microsoft.com/office/drawing/2014/main" id="{31AD3C0D-0106-994A-AA40-6202627E2BC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51763" y="1622118"/>
            <a:ext cx="457200" cy="457200"/>
          </a:xfrm>
          <a:prstGeom prst="rect">
            <a:avLst/>
          </a:prstGeom>
        </p:spPr>
      </p:pic>
      <p:sp>
        <p:nvSpPr>
          <p:cNvPr id="12" name="Title 5">
            <a:extLst>
              <a:ext uri="{FF2B5EF4-FFF2-40B4-BE49-F238E27FC236}">
                <a16:creationId xmlns:a16="http://schemas.microsoft.com/office/drawing/2014/main" id="{CA77914F-B3AD-4909-9DAD-8996F9C80616}"/>
              </a:ext>
            </a:extLst>
          </p:cNvPr>
          <p:cNvSpPr>
            <a:spLocks noGrp="1"/>
          </p:cNvSpPr>
          <p:nvPr>
            <p:ph type="title"/>
          </p:nvPr>
        </p:nvSpPr>
        <p:spPr>
          <a:xfrm>
            <a:off x="390417" y="339725"/>
            <a:ext cx="8368903" cy="928688"/>
          </a:xfrm>
        </p:spPr>
        <p:txBody>
          <a:bodyPr/>
          <a:lstStyle/>
          <a:p>
            <a:r>
              <a:rPr lang="en-US" dirty="0"/>
              <a:t>Document Types</a:t>
            </a:r>
            <a:br>
              <a:rPr lang="en-US" dirty="0"/>
            </a:br>
            <a:r>
              <a:rPr lang="en-US" sz="2000" dirty="0"/>
              <a:t>Add / customize key document terms.</a:t>
            </a:r>
            <a:endParaRPr lang="en-US" dirty="0"/>
          </a:p>
        </p:txBody>
      </p:sp>
    </p:spTree>
    <p:extLst>
      <p:ext uri="{BB962C8B-B14F-4D97-AF65-F5344CB8AC3E}">
        <p14:creationId xmlns:p14="http://schemas.microsoft.com/office/powerpoint/2010/main" val="33411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animEffect transition="in" filter="fade">
                                      <p:cBhvr>
                                        <p:cTn id="7" dur="500"/>
                                        <p:tgtEl>
                                          <p:spTgt spid="2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
                                            <p:txEl>
                                              <p:pRg st="3" end="3"/>
                                            </p:txEl>
                                          </p:spTgt>
                                        </p:tgtEl>
                                        <p:attrNameLst>
                                          <p:attrName>style.visibility</p:attrName>
                                        </p:attrNameLst>
                                      </p:cBhvr>
                                      <p:to>
                                        <p:strVal val="visible"/>
                                      </p:to>
                                    </p:set>
                                    <p:animEffect transition="in" filter="fade">
                                      <p:cBhvr>
                                        <p:cTn id="10" dur="500"/>
                                        <p:tgtEl>
                                          <p:spTgt spid="28">
                                            <p:txEl>
                                              <p:pRg st="3" end="3"/>
                                            </p:txEl>
                                          </p:spTgt>
                                        </p:tgtEl>
                                      </p:cBhvr>
                                    </p:animEffect>
                                  </p:child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885 0.3108 L -0.31875 0.29105 " pathEditMode="relative" rAng="0" ptsTypes="AA">
                                      <p:cBhvr>
                                        <p:cTn id="13" dur="2000" fill="hold"/>
                                        <p:tgtEl>
                                          <p:spTgt spid="58"/>
                                        </p:tgtEl>
                                        <p:attrNameLst>
                                          <p:attrName>ppt_x</p:attrName>
                                          <p:attrName>ppt_y</p:attrName>
                                        </p:attrNameLst>
                                      </p:cBhvr>
                                      <p:rCtr x="-16389" y="-988"/>
                                    </p:animMotion>
                                  </p:childTnLst>
                                </p:cTn>
                              </p:par>
                            </p:childTnLst>
                          </p:cTn>
                        </p:par>
                        <p:par>
                          <p:cTn id="14" fill="hold">
                            <p:stCondLst>
                              <p:cond delay="2500"/>
                            </p:stCondLst>
                            <p:childTnLst>
                              <p:par>
                                <p:cTn id="15" presetID="26" presetClass="emph" presetSubtype="0" repeatCount="2000" fill="hold" nodeType="afterEffect">
                                  <p:stCondLst>
                                    <p:cond delay="0"/>
                                  </p:stCondLst>
                                  <p:childTnLst>
                                    <p:animEffect transition="out" filter="fade">
                                      <p:cBhvr>
                                        <p:cTn id="16" dur="500" tmFilter="0, 0; .2, .5; .8, .5; 1, 0"/>
                                        <p:tgtEl>
                                          <p:spTgt spid="58"/>
                                        </p:tgtEl>
                                      </p:cBhvr>
                                    </p:animEffect>
                                    <p:animScale>
                                      <p:cBhvr>
                                        <p:cTn id="17" dur="250" autoRev="1" fill="hold"/>
                                        <p:tgtEl>
                                          <p:spTgt spid="58"/>
                                        </p:tgtEl>
                                      </p:cBhvr>
                                      <p:by x="105000" y="105000"/>
                                    </p:animScale>
                                  </p:childTnLst>
                                </p:cTn>
                              </p:par>
                              <p:par>
                                <p:cTn id="18" presetID="10" presetClass="exit" presetSubtype="0" fill="hold" nodeType="withEffect">
                                  <p:stCondLst>
                                    <p:cond delay="0"/>
                                  </p:stCondLst>
                                  <p:childTnLst>
                                    <p:animEffect transition="out" filter="fade">
                                      <p:cBhvr>
                                        <p:cTn id="19" dur="500"/>
                                        <p:tgtEl>
                                          <p:spTgt spid="58"/>
                                        </p:tgtEl>
                                      </p:cBhvr>
                                    </p:animEffect>
                                    <p:set>
                                      <p:cBhvr>
                                        <p:cTn id="20" dur="1" fill="hold">
                                          <p:stCondLst>
                                            <p:cond delay="499"/>
                                          </p:stCondLst>
                                        </p:cTn>
                                        <p:tgtEl>
                                          <p:spTgt spid="5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xEl>
                                              <p:pRg st="4" end="4"/>
                                            </p:txEl>
                                          </p:spTgt>
                                        </p:tgtEl>
                                        <p:attrNameLst>
                                          <p:attrName>style.visibility</p:attrName>
                                        </p:attrNameLst>
                                      </p:cBhvr>
                                      <p:to>
                                        <p:strVal val="visible"/>
                                      </p:to>
                                    </p:set>
                                    <p:animEffect transition="in" filter="fade">
                                      <p:cBhvr>
                                        <p:cTn id="28" dur="500"/>
                                        <p:tgtEl>
                                          <p:spTgt spid="28">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animEffect transition="in" filter="fade">
                                      <p:cBhvr>
                                        <p:cTn id="31" dur="500"/>
                                        <p:tgtEl>
                                          <p:spTgt spid="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D6D58F-66CF-4B8E-9A41-8342072009F8}"/>
              </a:ext>
            </a:extLst>
          </p:cNvPr>
          <p:cNvSpPr>
            <a:spLocks noGrp="1"/>
          </p:cNvSpPr>
          <p:nvPr>
            <p:ph type="sldNum"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0CC3474-811F-B342-9D29-E222B00B2A79}" type="slidenum">
              <a:rPr kumimoji="0" lang="en-US" sz="6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19</a:t>
            </a:fld>
            <a:endParaRPr kumimoji="0" lang="en-US" sz="6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Date Placeholder 2">
            <a:extLst>
              <a:ext uri="{FF2B5EF4-FFF2-40B4-BE49-F238E27FC236}">
                <a16:creationId xmlns:a16="http://schemas.microsoft.com/office/drawing/2014/main" id="{5DC6ECED-EB37-4EFD-88E5-5FF1A0FE9D43}"/>
              </a:ext>
            </a:extLst>
          </p:cNvPr>
          <p:cNvSpPr>
            <a:spLocks noGrp="1"/>
          </p:cNvSpPr>
          <p:nvPr>
            <p:ph type="dt" sz="half"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29B6B72D-817D-DF45-90D4-9B87F5C11FF4}" type="datetime3">
              <a:rPr kumimoji="0" lang="en-US" sz="6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 September 2022</a:t>
            </a:fld>
            <a:endParaRPr kumimoji="0" lang="en-US" sz="6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463278D6-4C8B-44DB-A9CD-1AE20570558D}"/>
              </a:ext>
            </a:extLst>
          </p:cNvPr>
          <p:cNvSpPr>
            <a:spLocks noGrp="1"/>
          </p:cNvSpPr>
          <p:nvPr>
            <p:ph type="title"/>
          </p:nvPr>
        </p:nvSpPr>
        <p:spPr/>
        <p:txBody>
          <a:bodyPr/>
          <a:lstStyle/>
          <a:p>
            <a:r>
              <a:rPr lang="en-US" dirty="0"/>
              <a:t>Document Types</a:t>
            </a:r>
            <a:br>
              <a:rPr lang="en-US" dirty="0"/>
            </a:br>
            <a:r>
              <a:rPr lang="en-US" sz="2000" dirty="0"/>
              <a:t>Add / customize key document terms.</a:t>
            </a:r>
            <a:endParaRPr lang="en-US" dirty="0"/>
          </a:p>
        </p:txBody>
      </p:sp>
      <p:sp>
        <p:nvSpPr>
          <p:cNvPr id="9" name="Text Placeholder 3">
            <a:extLst>
              <a:ext uri="{FF2B5EF4-FFF2-40B4-BE49-F238E27FC236}">
                <a16:creationId xmlns:a16="http://schemas.microsoft.com/office/drawing/2014/main" id="{F878FD58-4E2A-4F96-A325-94D73210C8B8}"/>
              </a:ext>
            </a:extLst>
          </p:cNvPr>
          <p:cNvSpPr>
            <a:spLocks noGrp="1"/>
          </p:cNvSpPr>
          <p:nvPr>
            <p:ph type="body" sz="quarter" idx="13"/>
          </p:nvPr>
        </p:nvSpPr>
        <p:spPr>
          <a:xfrm>
            <a:off x="387548" y="1471289"/>
            <a:ext cx="3920982" cy="247909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ADD / CUSTOMIZE</a:t>
            </a:r>
            <a:endParaRPr lang="en-US" sz="1200" dirty="0">
              <a:solidFill>
                <a:srgbClr val="D92231"/>
              </a:solidFill>
              <a:ea typeface="Arial"/>
              <a:cs typeface="Arial"/>
              <a:sym typeface="Arial"/>
            </a:endParaRPr>
          </a:p>
          <a:p>
            <a:pPr lvl="0">
              <a:lnSpc>
                <a:spcPct val="100000"/>
              </a:lnSpc>
              <a:spcBef>
                <a:spcPts val="0"/>
              </a:spcBef>
              <a:spcAft>
                <a:spcPts val="600"/>
              </a:spcAft>
              <a:buClr>
                <a:srgbClr val="000000"/>
              </a:buClr>
              <a:buSzPts val="1400"/>
            </a:pPr>
            <a:r>
              <a:rPr lang="en-US" sz="1200" dirty="0">
                <a:solidFill>
                  <a:srgbClr val="000000"/>
                </a:solidFill>
                <a:ea typeface="Arial"/>
                <a:cs typeface="Arial"/>
                <a:sym typeface="Arial"/>
              </a:rPr>
              <a:t>Document type and fields can be added and customized to meet individual business needs or terminology used.</a:t>
            </a:r>
          </a:p>
          <a:p>
            <a:pPr lvl="0">
              <a:lnSpc>
                <a:spcPts val="1750"/>
              </a:lnSpc>
              <a:spcBef>
                <a:spcPts val="0"/>
              </a:spcBef>
              <a:buClr>
                <a:srgbClr val="000000"/>
              </a:buClr>
              <a:buSzPts val="1400"/>
            </a:pPr>
            <a:r>
              <a:rPr lang="en-US" sz="1050" b="1" dirty="0">
                <a:solidFill>
                  <a:srgbClr val="000000"/>
                </a:solidFill>
                <a:ea typeface="Arial"/>
                <a:cs typeface="Arial"/>
                <a:sym typeface="Arial"/>
              </a:rPr>
              <a:t>1. Document Type</a:t>
            </a:r>
          </a:p>
          <a:p>
            <a:pPr marL="349250" lvl="0" indent="-171450">
              <a:lnSpc>
                <a:spcPct val="100000"/>
              </a:lnSpc>
              <a:spcBef>
                <a:spcPts val="0"/>
              </a:spcBef>
              <a:buClr>
                <a:srgbClr val="000000"/>
              </a:buClr>
              <a:buSzPct val="150000"/>
              <a:buFont typeface="Arial" panose="020B0604020202020204" pitchFamily="34" charset="0"/>
              <a:buChar char="•"/>
            </a:pPr>
            <a:r>
              <a:rPr lang="en-US" sz="1000" dirty="0">
                <a:solidFill>
                  <a:srgbClr val="000000"/>
                </a:solidFill>
                <a:ea typeface="Arial"/>
                <a:cs typeface="Arial"/>
                <a:sym typeface="Arial"/>
              </a:rPr>
              <a:t>Create custom document types in addition to the preset types already included.</a:t>
            </a:r>
          </a:p>
          <a:p>
            <a:pPr lvl="0">
              <a:lnSpc>
                <a:spcPts val="1750"/>
              </a:lnSpc>
              <a:spcBef>
                <a:spcPts val="0"/>
              </a:spcBef>
              <a:buClr>
                <a:srgbClr val="000000"/>
              </a:buClr>
              <a:buSzPts val="1400"/>
            </a:pPr>
            <a:r>
              <a:rPr lang="en-US" sz="1050" b="1" dirty="0">
                <a:solidFill>
                  <a:srgbClr val="000000"/>
                </a:solidFill>
                <a:ea typeface="Arial"/>
                <a:cs typeface="Arial"/>
                <a:sym typeface="Arial"/>
              </a:rPr>
              <a:t>2. Document Type Fields</a:t>
            </a:r>
          </a:p>
          <a:p>
            <a:pPr marL="349250" lvl="0" indent="-171450">
              <a:lnSpc>
                <a:spcPct val="100000"/>
              </a:lnSpc>
              <a:spcBef>
                <a:spcPts val="0"/>
              </a:spcBef>
              <a:buClr>
                <a:srgbClr val="000000"/>
              </a:buClr>
              <a:buSzPct val="150000"/>
              <a:buFont typeface="Arial" panose="020B0604020202020204" pitchFamily="34" charset="0"/>
              <a:buChar char="•"/>
            </a:pPr>
            <a:r>
              <a:rPr lang="en-GB" sz="1000" dirty="0">
                <a:solidFill>
                  <a:srgbClr val="000000"/>
                </a:solidFill>
                <a:ea typeface="Arial"/>
                <a:cs typeface="Arial"/>
                <a:sym typeface="Arial"/>
              </a:rPr>
              <a:t>Create additional meta data fields allowing for enhanced, for flexible search terms to be used (equal to, greater than etc.).</a:t>
            </a:r>
          </a:p>
          <a:p>
            <a:pPr marL="177800" lvl="0">
              <a:lnSpc>
                <a:spcPct val="100000"/>
              </a:lnSpc>
              <a:spcBef>
                <a:spcPts val="0"/>
              </a:spcBef>
              <a:buClr>
                <a:srgbClr val="000000"/>
              </a:buClr>
              <a:buSzPct val="150000"/>
            </a:pPr>
            <a:endParaRPr lang="en-US" sz="1000" dirty="0">
              <a:solidFill>
                <a:srgbClr val="000000"/>
              </a:solidFill>
              <a:ea typeface="Arial"/>
              <a:cs typeface="Arial"/>
              <a:sym typeface="Arial"/>
            </a:endParaRPr>
          </a:p>
          <a:p>
            <a:pPr lvl="0">
              <a:lnSpc>
                <a:spcPct val="100000"/>
              </a:lnSpc>
              <a:spcBef>
                <a:spcPts val="0"/>
              </a:spcBef>
              <a:buClr>
                <a:srgbClr val="000000"/>
              </a:buClr>
              <a:buSzPts val="1400"/>
            </a:pPr>
            <a:r>
              <a:rPr lang="en-GB" sz="800" b="1" dirty="0">
                <a:solidFill>
                  <a:srgbClr val="000000"/>
                </a:solidFill>
                <a:ea typeface="Arial"/>
                <a:cs typeface="Arial"/>
                <a:sym typeface="Arial"/>
              </a:rPr>
              <a:t>Note: DocuShare search functions have been enhanced to allow searching by custom meta data terms added.</a:t>
            </a:r>
          </a:p>
        </p:txBody>
      </p:sp>
      <p:pic>
        <p:nvPicPr>
          <p:cNvPr id="13" name="Picture 12">
            <a:extLst>
              <a:ext uri="{FF2B5EF4-FFF2-40B4-BE49-F238E27FC236}">
                <a16:creationId xmlns:a16="http://schemas.microsoft.com/office/drawing/2014/main" id="{42F2BDC6-DF76-4C59-84A4-A8F6BA92FD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41092" y="1419943"/>
            <a:ext cx="3788232" cy="2392354"/>
          </a:xfrm>
          <a:prstGeom prst="rect">
            <a:avLst/>
          </a:prstGeom>
        </p:spPr>
      </p:pic>
      <p:pic>
        <p:nvPicPr>
          <p:cNvPr id="11" name="Picture 10">
            <a:extLst>
              <a:ext uri="{FF2B5EF4-FFF2-40B4-BE49-F238E27FC236}">
                <a16:creationId xmlns:a16="http://schemas.microsoft.com/office/drawing/2014/main" id="{3B0B4827-FAAA-4C0E-BE78-C98970711B4F}"/>
              </a:ext>
            </a:extLst>
          </p:cNvPr>
          <p:cNvPicPr>
            <a:picLocks noChangeAspect="1"/>
          </p:cNvPicPr>
          <p:nvPr/>
        </p:nvPicPr>
        <p:blipFill>
          <a:blip r:embed="rId4"/>
          <a:stretch>
            <a:fillRect/>
          </a:stretch>
        </p:blipFill>
        <p:spPr>
          <a:xfrm>
            <a:off x="5224863" y="1890963"/>
            <a:ext cx="3788232" cy="2472623"/>
          </a:xfrm>
          <a:prstGeom prst="rect">
            <a:avLst/>
          </a:prstGeom>
        </p:spPr>
      </p:pic>
    </p:spTree>
    <p:extLst>
      <p:ext uri="{BB962C8B-B14F-4D97-AF65-F5344CB8AC3E}">
        <p14:creationId xmlns:p14="http://schemas.microsoft.com/office/powerpoint/2010/main" val="5041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4A538E-EBCF-F84E-A5D0-B28C458B250F}"/>
              </a:ext>
            </a:extLst>
          </p:cNvPr>
          <p:cNvSpPr/>
          <p:nvPr/>
        </p:nvSpPr>
        <p:spPr>
          <a:xfrm>
            <a:off x="384681" y="2292460"/>
            <a:ext cx="5357936" cy="1986930"/>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D30358C-A506-FC4B-A2F3-92F9B1AB2000}"/>
              </a:ext>
            </a:extLst>
          </p:cNvPr>
          <p:cNvSpPr/>
          <p:nvPr/>
        </p:nvSpPr>
        <p:spPr>
          <a:xfrm>
            <a:off x="387549" y="2292460"/>
            <a:ext cx="5355064" cy="359818"/>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2</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4" name="Text Placeholder 3">
            <a:extLst>
              <a:ext uri="{FF2B5EF4-FFF2-40B4-BE49-F238E27FC236}">
                <a16:creationId xmlns:a16="http://schemas.microsoft.com/office/drawing/2014/main" id="{7A5839ED-1A46-5B46-AF3C-D05EEFA2DEE4}"/>
              </a:ext>
            </a:extLst>
          </p:cNvPr>
          <p:cNvSpPr>
            <a:spLocks noGrp="1"/>
          </p:cNvSpPr>
          <p:nvPr>
            <p:ph type="body" sz="quarter" idx="13"/>
          </p:nvPr>
        </p:nvSpPr>
        <p:spPr>
          <a:xfrm>
            <a:off x="390419" y="1484123"/>
            <a:ext cx="5302237" cy="596910"/>
          </a:xfrm>
        </p:spPr>
        <p:txBody>
          <a:bodyPr/>
          <a:lstStyle/>
          <a:p>
            <a:pPr lvl="0">
              <a:lnSpc>
                <a:spcPct val="100000"/>
              </a:lnSpc>
              <a:spcBef>
                <a:spcPts val="0"/>
              </a:spcBef>
              <a:buClr>
                <a:srgbClr val="000000"/>
              </a:buClr>
              <a:buSzPts val="1400"/>
            </a:pPr>
            <a:r>
              <a:rPr lang="en-US" sz="1500" dirty="0">
                <a:solidFill>
                  <a:srgbClr val="000000"/>
                </a:solidFill>
                <a:ea typeface="Arial"/>
                <a:cs typeface="Arial"/>
                <a:sym typeface="Arial"/>
              </a:rPr>
              <a:t>Businesses say they plan to return most employees to the office eventually while expanding remote working policies.</a:t>
            </a:r>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459898"/>
            <a:ext cx="8368903" cy="359818"/>
          </a:xfrm>
          <a:prstGeom prst="rect">
            <a:avLst/>
          </a:prstGeom>
        </p:spPr>
        <p:txBody>
          <a:bodyPr/>
          <a:lstStyle/>
          <a:p>
            <a:r>
              <a:rPr lang="en-US" dirty="0"/>
              <a:t>Planning for the Future </a:t>
            </a:r>
            <a:r>
              <a:rPr lang="en-US" dirty="0">
                <a:solidFill>
                  <a:srgbClr val="D92231"/>
                </a:solidFill>
              </a:rPr>
              <a:t>Now</a:t>
            </a:r>
            <a:endParaRPr lang="en-US" dirty="0"/>
          </a:p>
        </p:txBody>
      </p:sp>
      <p:sp>
        <p:nvSpPr>
          <p:cNvPr id="9" name="Google Shape;354;p2">
            <a:extLst>
              <a:ext uri="{FF2B5EF4-FFF2-40B4-BE49-F238E27FC236}">
                <a16:creationId xmlns:a16="http://schemas.microsoft.com/office/drawing/2014/main" id="{41AA8407-8729-3143-BF89-29971B65F344}"/>
              </a:ext>
            </a:extLst>
          </p:cNvPr>
          <p:cNvSpPr txBox="1"/>
          <p:nvPr/>
        </p:nvSpPr>
        <p:spPr>
          <a:xfrm>
            <a:off x="384680" y="4232489"/>
            <a:ext cx="6515884" cy="211468"/>
          </a:xfrm>
          <a:prstGeom prst="rect">
            <a:avLst/>
          </a:prstGeom>
          <a:noFill/>
          <a:ln>
            <a:noFill/>
          </a:ln>
        </p:spPr>
        <p:txBody>
          <a:bodyPr spcFirstLastPara="1" wrap="square" lIns="0" tIns="0" rIns="0" bIns="0" anchor="t" anchorCtr="0">
            <a:spAutoFit/>
          </a:bodyPr>
          <a:lstStyle/>
          <a:p>
            <a:pPr marL="0" marR="0" lvl="0" indent="0" algn="l" rtl="0">
              <a:lnSpc>
                <a:spcPct val="228571"/>
              </a:lnSpc>
              <a:spcBef>
                <a:spcPts val="0"/>
              </a:spcBef>
              <a:spcAft>
                <a:spcPts val="0"/>
              </a:spcAft>
              <a:buClr>
                <a:srgbClr val="000000"/>
              </a:buClr>
              <a:buSzPts val="700"/>
              <a:buFont typeface="Arial"/>
              <a:buNone/>
            </a:pPr>
            <a:r>
              <a:rPr lang="en-US" sz="600" b="0" i="0" u="none" strike="noStrike" cap="none" dirty="0">
                <a:solidFill>
                  <a:srgbClr val="000000"/>
                </a:solidFill>
                <a:latin typeface="Arial"/>
                <a:ea typeface="Arial"/>
                <a:cs typeface="Arial"/>
                <a:sym typeface="Arial"/>
              </a:rPr>
              <a:t>Source: The Xerox 2020 Future of Work Survey conducted by Vanson Bourne</a:t>
            </a:r>
            <a:endParaRPr sz="600" b="0" i="0" u="none" strike="noStrike" cap="none" dirty="0">
              <a:solidFill>
                <a:srgbClr val="000000"/>
              </a:solidFill>
              <a:latin typeface="Arial"/>
              <a:ea typeface="Arial"/>
              <a:cs typeface="Arial"/>
              <a:sym typeface="Arial"/>
            </a:endParaRPr>
          </a:p>
        </p:txBody>
      </p:sp>
      <p:sp>
        <p:nvSpPr>
          <p:cNvPr id="10" name="Google Shape;341;p2">
            <a:extLst>
              <a:ext uri="{FF2B5EF4-FFF2-40B4-BE49-F238E27FC236}">
                <a16:creationId xmlns:a16="http://schemas.microsoft.com/office/drawing/2014/main" id="{83D44489-7C74-C246-BAFE-7DDD5FBC241E}"/>
              </a:ext>
            </a:extLst>
          </p:cNvPr>
          <p:cNvSpPr txBox="1"/>
          <p:nvPr/>
        </p:nvSpPr>
        <p:spPr>
          <a:xfrm>
            <a:off x="521366" y="2385516"/>
            <a:ext cx="2421213" cy="1692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C0C0C"/>
              </a:buClr>
              <a:buSzPts val="1400"/>
              <a:buFont typeface="Arial"/>
              <a:buNone/>
            </a:pPr>
            <a:r>
              <a:rPr lang="en-US" sz="1100" b="1" u="none" strike="noStrike" cap="none" spc="300" dirty="0">
                <a:solidFill>
                  <a:schemeClr val="bg1"/>
                </a:solidFill>
                <a:latin typeface="Arial"/>
                <a:ea typeface="Arial"/>
                <a:cs typeface="Arial"/>
                <a:sym typeface="Arial"/>
              </a:rPr>
              <a:t>TOP 3 PRIORITIES:</a:t>
            </a:r>
          </a:p>
        </p:txBody>
      </p:sp>
      <p:grpSp>
        <p:nvGrpSpPr>
          <p:cNvPr id="12" name="Group 11">
            <a:extLst>
              <a:ext uri="{FF2B5EF4-FFF2-40B4-BE49-F238E27FC236}">
                <a16:creationId xmlns:a16="http://schemas.microsoft.com/office/drawing/2014/main" id="{CBCF3AB9-EBD1-F847-A3D7-EC168B0600F1}"/>
              </a:ext>
            </a:extLst>
          </p:cNvPr>
          <p:cNvGrpSpPr/>
          <p:nvPr/>
        </p:nvGrpSpPr>
        <p:grpSpPr>
          <a:xfrm>
            <a:off x="4420579" y="2928603"/>
            <a:ext cx="999097" cy="799716"/>
            <a:chOff x="7450138" y="158750"/>
            <a:chExt cx="1447800" cy="1158876"/>
          </a:xfrm>
          <a:solidFill>
            <a:schemeClr val="bg1"/>
          </a:solidFill>
        </p:grpSpPr>
        <p:sp>
          <p:nvSpPr>
            <p:cNvPr id="13" name="Rectangle 146">
              <a:extLst>
                <a:ext uri="{FF2B5EF4-FFF2-40B4-BE49-F238E27FC236}">
                  <a16:creationId xmlns:a16="http://schemas.microsoft.com/office/drawing/2014/main" id="{025D22B5-0477-7744-9E5C-740F155C04AA}"/>
                </a:ext>
              </a:extLst>
            </p:cNvPr>
            <p:cNvSpPr>
              <a:spLocks noChangeArrowheads="1"/>
            </p:cNvSpPr>
            <p:nvPr/>
          </p:nvSpPr>
          <p:spPr bwMode="auto">
            <a:xfrm>
              <a:off x="7832726" y="1277938"/>
              <a:ext cx="693738"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7">
              <a:extLst>
                <a:ext uri="{FF2B5EF4-FFF2-40B4-BE49-F238E27FC236}">
                  <a16:creationId xmlns:a16="http://schemas.microsoft.com/office/drawing/2014/main" id="{829997F0-C882-6841-8BFE-1BE39974A5E9}"/>
                </a:ext>
              </a:extLst>
            </p:cNvPr>
            <p:cNvSpPr>
              <a:spLocks noEditPoints="1"/>
            </p:cNvSpPr>
            <p:nvPr/>
          </p:nvSpPr>
          <p:spPr bwMode="auto">
            <a:xfrm>
              <a:off x="7450138" y="158750"/>
              <a:ext cx="1447800" cy="977900"/>
            </a:xfrm>
            <a:custGeom>
              <a:avLst/>
              <a:gdLst>
                <a:gd name="T0" fmla="*/ 12 w 288"/>
                <a:gd name="T1" fmla="*/ 195 h 195"/>
                <a:gd name="T2" fmla="*/ 0 w 288"/>
                <a:gd name="T3" fmla="*/ 184 h 195"/>
                <a:gd name="T4" fmla="*/ 0 w 288"/>
                <a:gd name="T5" fmla="*/ 11 h 195"/>
                <a:gd name="T6" fmla="*/ 12 w 288"/>
                <a:gd name="T7" fmla="*/ 0 h 195"/>
                <a:gd name="T8" fmla="*/ 277 w 288"/>
                <a:gd name="T9" fmla="*/ 0 h 195"/>
                <a:gd name="T10" fmla="*/ 288 w 288"/>
                <a:gd name="T11" fmla="*/ 11 h 195"/>
                <a:gd name="T12" fmla="*/ 288 w 288"/>
                <a:gd name="T13" fmla="*/ 184 h 195"/>
                <a:gd name="T14" fmla="*/ 277 w 288"/>
                <a:gd name="T15" fmla="*/ 195 h 195"/>
                <a:gd name="T16" fmla="*/ 12 w 288"/>
                <a:gd name="T17" fmla="*/ 195 h 195"/>
                <a:gd name="T18" fmla="*/ 8 w 288"/>
                <a:gd name="T19" fmla="*/ 187 h 195"/>
                <a:gd name="T20" fmla="*/ 280 w 288"/>
                <a:gd name="T21" fmla="*/ 187 h 195"/>
                <a:gd name="T22" fmla="*/ 280 w 288"/>
                <a:gd name="T23" fmla="*/ 8 h 195"/>
                <a:gd name="T24" fmla="*/ 8 w 288"/>
                <a:gd name="T25" fmla="*/ 8 h 195"/>
                <a:gd name="T26" fmla="*/ 8 w 288"/>
                <a:gd name="T27" fmla="*/ 18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195">
                  <a:moveTo>
                    <a:pt x="12" y="195"/>
                  </a:moveTo>
                  <a:cubicBezTo>
                    <a:pt x="5" y="195"/>
                    <a:pt x="0" y="190"/>
                    <a:pt x="0" y="184"/>
                  </a:cubicBezTo>
                  <a:cubicBezTo>
                    <a:pt x="0" y="11"/>
                    <a:pt x="0" y="11"/>
                    <a:pt x="0" y="11"/>
                  </a:cubicBezTo>
                  <a:cubicBezTo>
                    <a:pt x="0" y="5"/>
                    <a:pt x="5" y="0"/>
                    <a:pt x="12" y="0"/>
                  </a:cubicBezTo>
                  <a:cubicBezTo>
                    <a:pt x="277" y="0"/>
                    <a:pt x="277" y="0"/>
                    <a:pt x="277" y="0"/>
                  </a:cubicBezTo>
                  <a:cubicBezTo>
                    <a:pt x="283" y="0"/>
                    <a:pt x="288" y="5"/>
                    <a:pt x="288" y="11"/>
                  </a:cubicBezTo>
                  <a:cubicBezTo>
                    <a:pt x="288" y="184"/>
                    <a:pt x="288" y="184"/>
                    <a:pt x="288" y="184"/>
                  </a:cubicBezTo>
                  <a:cubicBezTo>
                    <a:pt x="288" y="190"/>
                    <a:pt x="283" y="195"/>
                    <a:pt x="277" y="195"/>
                  </a:cubicBezTo>
                  <a:lnTo>
                    <a:pt x="12" y="195"/>
                  </a:lnTo>
                  <a:close/>
                  <a:moveTo>
                    <a:pt x="8" y="187"/>
                  </a:moveTo>
                  <a:cubicBezTo>
                    <a:pt x="280" y="187"/>
                    <a:pt x="280" y="187"/>
                    <a:pt x="280" y="187"/>
                  </a:cubicBezTo>
                  <a:cubicBezTo>
                    <a:pt x="280" y="8"/>
                    <a:pt x="280" y="8"/>
                    <a:pt x="280" y="8"/>
                  </a:cubicBezTo>
                  <a:cubicBezTo>
                    <a:pt x="8" y="8"/>
                    <a:pt x="8" y="8"/>
                    <a:pt x="8" y="8"/>
                  </a:cubicBezTo>
                  <a:lnTo>
                    <a:pt x="8"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148">
              <a:extLst>
                <a:ext uri="{FF2B5EF4-FFF2-40B4-BE49-F238E27FC236}">
                  <a16:creationId xmlns:a16="http://schemas.microsoft.com/office/drawing/2014/main" id="{519E174A-6EDC-0345-BD0C-BA02F574BFCF}"/>
                </a:ext>
              </a:extLst>
            </p:cNvPr>
            <p:cNvSpPr>
              <a:spLocks noChangeArrowheads="1"/>
            </p:cNvSpPr>
            <p:nvPr/>
          </p:nvSpPr>
          <p:spPr bwMode="auto">
            <a:xfrm>
              <a:off x="7977188" y="881063"/>
              <a:ext cx="41275" cy="111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49">
              <a:extLst>
                <a:ext uri="{FF2B5EF4-FFF2-40B4-BE49-F238E27FC236}">
                  <a16:creationId xmlns:a16="http://schemas.microsoft.com/office/drawing/2014/main" id="{C615CA61-A564-7142-BCFB-E8CF21AD7AB8}"/>
                </a:ext>
              </a:extLst>
            </p:cNvPr>
            <p:cNvSpPr>
              <a:spLocks noChangeArrowheads="1"/>
            </p:cNvSpPr>
            <p:nvPr/>
          </p:nvSpPr>
          <p:spPr bwMode="auto">
            <a:xfrm>
              <a:off x="8339138" y="881063"/>
              <a:ext cx="41275" cy="111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50">
              <a:extLst>
                <a:ext uri="{FF2B5EF4-FFF2-40B4-BE49-F238E27FC236}">
                  <a16:creationId xmlns:a16="http://schemas.microsoft.com/office/drawing/2014/main" id="{E00DE6AD-87E4-974B-9005-C8B63C78D1A6}"/>
                </a:ext>
              </a:extLst>
            </p:cNvPr>
            <p:cNvSpPr>
              <a:spLocks/>
            </p:cNvSpPr>
            <p:nvPr/>
          </p:nvSpPr>
          <p:spPr bwMode="auto">
            <a:xfrm>
              <a:off x="7832726" y="665163"/>
              <a:ext cx="693738" cy="327025"/>
            </a:xfrm>
            <a:custGeom>
              <a:avLst/>
              <a:gdLst>
                <a:gd name="T0" fmla="*/ 130 w 138"/>
                <a:gd name="T1" fmla="*/ 65 h 65"/>
                <a:gd name="T2" fmla="*/ 130 w 138"/>
                <a:gd name="T3" fmla="*/ 40 h 65"/>
                <a:gd name="T4" fmla="*/ 97 w 138"/>
                <a:gd name="T5" fmla="*/ 8 h 65"/>
                <a:gd name="T6" fmla="*/ 41 w 138"/>
                <a:gd name="T7" fmla="*/ 8 h 65"/>
                <a:gd name="T8" fmla="*/ 8 w 138"/>
                <a:gd name="T9" fmla="*/ 40 h 65"/>
                <a:gd name="T10" fmla="*/ 8 w 138"/>
                <a:gd name="T11" fmla="*/ 65 h 65"/>
                <a:gd name="T12" fmla="*/ 0 w 138"/>
                <a:gd name="T13" fmla="*/ 65 h 65"/>
                <a:gd name="T14" fmla="*/ 0 w 138"/>
                <a:gd name="T15" fmla="*/ 40 h 65"/>
                <a:gd name="T16" fmla="*/ 41 w 138"/>
                <a:gd name="T17" fmla="*/ 0 h 65"/>
                <a:gd name="T18" fmla="*/ 97 w 138"/>
                <a:gd name="T19" fmla="*/ 0 h 65"/>
                <a:gd name="T20" fmla="*/ 138 w 138"/>
                <a:gd name="T21" fmla="*/ 40 h 65"/>
                <a:gd name="T22" fmla="*/ 138 w 138"/>
                <a:gd name="T23" fmla="*/ 65 h 65"/>
                <a:gd name="T24" fmla="*/ 130 w 138"/>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65">
                  <a:moveTo>
                    <a:pt x="130" y="65"/>
                  </a:moveTo>
                  <a:cubicBezTo>
                    <a:pt x="130" y="40"/>
                    <a:pt x="130" y="40"/>
                    <a:pt x="130" y="40"/>
                  </a:cubicBezTo>
                  <a:cubicBezTo>
                    <a:pt x="130" y="22"/>
                    <a:pt x="115" y="8"/>
                    <a:pt x="97" y="8"/>
                  </a:cubicBezTo>
                  <a:cubicBezTo>
                    <a:pt x="41" y="8"/>
                    <a:pt x="41" y="8"/>
                    <a:pt x="41" y="8"/>
                  </a:cubicBezTo>
                  <a:cubicBezTo>
                    <a:pt x="23" y="8"/>
                    <a:pt x="8" y="22"/>
                    <a:pt x="8" y="40"/>
                  </a:cubicBezTo>
                  <a:cubicBezTo>
                    <a:pt x="8" y="65"/>
                    <a:pt x="8" y="65"/>
                    <a:pt x="8" y="65"/>
                  </a:cubicBezTo>
                  <a:cubicBezTo>
                    <a:pt x="0" y="65"/>
                    <a:pt x="0" y="65"/>
                    <a:pt x="0" y="65"/>
                  </a:cubicBezTo>
                  <a:cubicBezTo>
                    <a:pt x="0" y="40"/>
                    <a:pt x="0" y="40"/>
                    <a:pt x="0" y="40"/>
                  </a:cubicBezTo>
                  <a:cubicBezTo>
                    <a:pt x="0" y="18"/>
                    <a:pt x="18" y="0"/>
                    <a:pt x="41" y="0"/>
                  </a:cubicBezTo>
                  <a:cubicBezTo>
                    <a:pt x="97" y="0"/>
                    <a:pt x="97" y="0"/>
                    <a:pt x="97" y="0"/>
                  </a:cubicBezTo>
                  <a:cubicBezTo>
                    <a:pt x="120" y="0"/>
                    <a:pt x="138" y="18"/>
                    <a:pt x="138" y="40"/>
                  </a:cubicBezTo>
                  <a:cubicBezTo>
                    <a:pt x="138" y="65"/>
                    <a:pt x="138" y="65"/>
                    <a:pt x="138" y="65"/>
                  </a:cubicBezTo>
                  <a:lnTo>
                    <a:pt x="13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51">
              <a:extLst>
                <a:ext uri="{FF2B5EF4-FFF2-40B4-BE49-F238E27FC236}">
                  <a16:creationId xmlns:a16="http://schemas.microsoft.com/office/drawing/2014/main" id="{D4995ACD-E9C8-7744-95D9-02DE1B33F5ED}"/>
                </a:ext>
              </a:extLst>
            </p:cNvPr>
            <p:cNvSpPr>
              <a:spLocks noEditPoints="1"/>
            </p:cNvSpPr>
            <p:nvPr/>
          </p:nvSpPr>
          <p:spPr bwMode="auto">
            <a:xfrm>
              <a:off x="8048626" y="304800"/>
              <a:ext cx="260350" cy="255588"/>
            </a:xfrm>
            <a:custGeom>
              <a:avLst/>
              <a:gdLst>
                <a:gd name="T0" fmla="*/ 26 w 52"/>
                <a:gd name="T1" fmla="*/ 51 h 51"/>
                <a:gd name="T2" fmla="*/ 0 w 52"/>
                <a:gd name="T3" fmla="*/ 25 h 51"/>
                <a:gd name="T4" fmla="*/ 26 w 52"/>
                <a:gd name="T5" fmla="*/ 0 h 51"/>
                <a:gd name="T6" fmla="*/ 52 w 52"/>
                <a:gd name="T7" fmla="*/ 25 h 51"/>
                <a:gd name="T8" fmla="*/ 26 w 52"/>
                <a:gd name="T9" fmla="*/ 51 h 51"/>
                <a:gd name="T10" fmla="*/ 26 w 52"/>
                <a:gd name="T11" fmla="*/ 8 h 51"/>
                <a:gd name="T12" fmla="*/ 9 w 52"/>
                <a:gd name="T13" fmla="*/ 25 h 51"/>
                <a:gd name="T14" fmla="*/ 26 w 52"/>
                <a:gd name="T15" fmla="*/ 43 h 51"/>
                <a:gd name="T16" fmla="*/ 44 w 52"/>
                <a:gd name="T17" fmla="*/ 25 h 51"/>
                <a:gd name="T18" fmla="*/ 26 w 52"/>
                <a:gd name="T19"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1">
                  <a:moveTo>
                    <a:pt x="26" y="51"/>
                  </a:moveTo>
                  <a:cubicBezTo>
                    <a:pt x="12" y="51"/>
                    <a:pt x="0" y="40"/>
                    <a:pt x="0" y="25"/>
                  </a:cubicBezTo>
                  <a:cubicBezTo>
                    <a:pt x="0" y="11"/>
                    <a:pt x="12" y="0"/>
                    <a:pt x="26" y="0"/>
                  </a:cubicBezTo>
                  <a:cubicBezTo>
                    <a:pt x="40" y="0"/>
                    <a:pt x="52" y="11"/>
                    <a:pt x="52" y="25"/>
                  </a:cubicBezTo>
                  <a:cubicBezTo>
                    <a:pt x="52" y="40"/>
                    <a:pt x="40" y="51"/>
                    <a:pt x="26" y="51"/>
                  </a:cubicBezTo>
                  <a:close/>
                  <a:moveTo>
                    <a:pt x="26" y="8"/>
                  </a:moveTo>
                  <a:cubicBezTo>
                    <a:pt x="16" y="8"/>
                    <a:pt x="9" y="16"/>
                    <a:pt x="9" y="25"/>
                  </a:cubicBezTo>
                  <a:cubicBezTo>
                    <a:pt x="9" y="35"/>
                    <a:pt x="16" y="43"/>
                    <a:pt x="26" y="43"/>
                  </a:cubicBezTo>
                  <a:cubicBezTo>
                    <a:pt x="36" y="43"/>
                    <a:pt x="44" y="35"/>
                    <a:pt x="44" y="25"/>
                  </a:cubicBezTo>
                  <a:cubicBezTo>
                    <a:pt x="44" y="16"/>
                    <a:pt x="36" y="8"/>
                    <a:pt x="2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0" name="Picture 19" descr="A person sitting on a couch using a computer&#10;&#10;Description automatically generated with medium confidence">
            <a:extLst>
              <a:ext uri="{FF2B5EF4-FFF2-40B4-BE49-F238E27FC236}">
                <a16:creationId xmlns:a16="http://schemas.microsoft.com/office/drawing/2014/main" id="{676F3301-2EF9-C549-8A64-3E418F4024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05934" y="1484123"/>
            <a:ext cx="2851952" cy="2796124"/>
          </a:xfrm>
          <a:prstGeom prst="rect">
            <a:avLst/>
          </a:prstGeom>
        </p:spPr>
      </p:pic>
      <p:grpSp>
        <p:nvGrpSpPr>
          <p:cNvPr id="21" name="Group 20">
            <a:extLst>
              <a:ext uri="{FF2B5EF4-FFF2-40B4-BE49-F238E27FC236}">
                <a16:creationId xmlns:a16="http://schemas.microsoft.com/office/drawing/2014/main" id="{D133753B-5151-1C40-AE33-0F142CE7467D}"/>
              </a:ext>
            </a:extLst>
          </p:cNvPr>
          <p:cNvGrpSpPr/>
          <p:nvPr/>
        </p:nvGrpSpPr>
        <p:grpSpPr>
          <a:xfrm>
            <a:off x="758219" y="2928603"/>
            <a:ext cx="945260" cy="821657"/>
            <a:chOff x="153987" y="1392238"/>
            <a:chExt cx="1481138" cy="1287462"/>
          </a:xfrm>
          <a:solidFill>
            <a:schemeClr val="bg1"/>
          </a:solidFill>
        </p:grpSpPr>
        <p:sp>
          <p:nvSpPr>
            <p:cNvPr id="22" name="Freeform 43">
              <a:extLst>
                <a:ext uri="{FF2B5EF4-FFF2-40B4-BE49-F238E27FC236}">
                  <a16:creationId xmlns:a16="http://schemas.microsoft.com/office/drawing/2014/main" id="{1FCEBB76-D908-6B42-A4B8-39A802426CFC}"/>
                </a:ext>
              </a:extLst>
            </p:cNvPr>
            <p:cNvSpPr>
              <a:spLocks/>
            </p:cNvSpPr>
            <p:nvPr/>
          </p:nvSpPr>
          <p:spPr bwMode="auto">
            <a:xfrm>
              <a:off x="153987" y="1392238"/>
              <a:ext cx="1481138" cy="915987"/>
            </a:xfrm>
            <a:custGeom>
              <a:avLst/>
              <a:gdLst>
                <a:gd name="T0" fmla="*/ 60 w 290"/>
                <a:gd name="T1" fmla="*/ 180 h 180"/>
                <a:gd name="T2" fmla="*/ 1 w 290"/>
                <a:gd name="T3" fmla="*/ 123 h 180"/>
                <a:gd name="T4" fmla="*/ 56 w 290"/>
                <a:gd name="T5" fmla="*/ 63 h 180"/>
                <a:gd name="T6" fmla="*/ 72 w 290"/>
                <a:gd name="T7" fmla="*/ 34 h 180"/>
                <a:gd name="T8" fmla="*/ 141 w 290"/>
                <a:gd name="T9" fmla="*/ 0 h 180"/>
                <a:gd name="T10" fmla="*/ 141 w 290"/>
                <a:gd name="T11" fmla="*/ 0 h 180"/>
                <a:gd name="T12" fmla="*/ 149 w 290"/>
                <a:gd name="T13" fmla="*/ 0 h 180"/>
                <a:gd name="T14" fmla="*/ 218 w 290"/>
                <a:gd name="T15" fmla="*/ 34 h 180"/>
                <a:gd name="T16" fmla="*/ 234 w 290"/>
                <a:gd name="T17" fmla="*/ 63 h 180"/>
                <a:gd name="T18" fmla="*/ 289 w 290"/>
                <a:gd name="T19" fmla="*/ 123 h 180"/>
                <a:gd name="T20" fmla="*/ 229 w 290"/>
                <a:gd name="T21" fmla="*/ 180 h 180"/>
                <a:gd name="T22" fmla="*/ 184 w 290"/>
                <a:gd name="T23" fmla="*/ 180 h 180"/>
                <a:gd name="T24" fmla="*/ 184 w 290"/>
                <a:gd name="T25" fmla="*/ 172 h 180"/>
                <a:gd name="T26" fmla="*/ 229 w 290"/>
                <a:gd name="T27" fmla="*/ 172 h 180"/>
                <a:gd name="T28" fmla="*/ 274 w 290"/>
                <a:gd name="T29" fmla="*/ 148 h 180"/>
                <a:gd name="T30" fmla="*/ 281 w 290"/>
                <a:gd name="T31" fmla="*/ 123 h 180"/>
                <a:gd name="T32" fmla="*/ 231 w 290"/>
                <a:gd name="T33" fmla="*/ 70 h 180"/>
                <a:gd name="T34" fmla="*/ 228 w 290"/>
                <a:gd name="T35" fmla="*/ 70 h 180"/>
                <a:gd name="T36" fmla="*/ 228 w 290"/>
                <a:gd name="T37" fmla="*/ 67 h 180"/>
                <a:gd name="T38" fmla="*/ 211 w 290"/>
                <a:gd name="T39" fmla="*/ 39 h 180"/>
                <a:gd name="T40" fmla="*/ 149 w 290"/>
                <a:gd name="T41" fmla="*/ 8 h 180"/>
                <a:gd name="T42" fmla="*/ 141 w 290"/>
                <a:gd name="T43" fmla="*/ 8 h 180"/>
                <a:gd name="T44" fmla="*/ 79 w 290"/>
                <a:gd name="T45" fmla="*/ 39 h 180"/>
                <a:gd name="T46" fmla="*/ 62 w 290"/>
                <a:gd name="T47" fmla="*/ 67 h 180"/>
                <a:gd name="T48" fmla="*/ 62 w 290"/>
                <a:gd name="T49" fmla="*/ 70 h 180"/>
                <a:gd name="T50" fmla="*/ 59 w 290"/>
                <a:gd name="T51" fmla="*/ 70 h 180"/>
                <a:gd name="T52" fmla="*/ 15 w 290"/>
                <a:gd name="T53" fmla="*/ 97 h 180"/>
                <a:gd name="T54" fmla="*/ 9 w 290"/>
                <a:gd name="T55" fmla="*/ 123 h 180"/>
                <a:gd name="T56" fmla="*/ 17 w 290"/>
                <a:gd name="T57" fmla="*/ 148 h 180"/>
                <a:gd name="T58" fmla="*/ 61 w 290"/>
                <a:gd name="T59" fmla="*/ 172 h 180"/>
                <a:gd name="T60" fmla="*/ 106 w 290"/>
                <a:gd name="T61" fmla="*/ 172 h 180"/>
                <a:gd name="T62" fmla="*/ 106 w 290"/>
                <a:gd name="T63" fmla="*/ 180 h 180"/>
                <a:gd name="T64" fmla="*/ 61 w 290"/>
                <a:gd name="T65" fmla="*/ 180 h 180"/>
                <a:gd name="T66" fmla="*/ 60 w 290"/>
                <a:gd name="T6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180">
                  <a:moveTo>
                    <a:pt x="60" y="180"/>
                  </a:moveTo>
                  <a:cubicBezTo>
                    <a:pt x="4" y="180"/>
                    <a:pt x="1" y="124"/>
                    <a:pt x="1" y="123"/>
                  </a:cubicBezTo>
                  <a:cubicBezTo>
                    <a:pt x="1" y="123"/>
                    <a:pt x="0" y="67"/>
                    <a:pt x="56" y="63"/>
                  </a:cubicBezTo>
                  <a:cubicBezTo>
                    <a:pt x="57" y="57"/>
                    <a:pt x="62" y="46"/>
                    <a:pt x="72" y="34"/>
                  </a:cubicBezTo>
                  <a:cubicBezTo>
                    <a:pt x="84" y="20"/>
                    <a:pt x="106" y="2"/>
                    <a:pt x="141" y="0"/>
                  </a:cubicBezTo>
                  <a:cubicBezTo>
                    <a:pt x="141" y="0"/>
                    <a:pt x="141" y="0"/>
                    <a:pt x="141" y="0"/>
                  </a:cubicBezTo>
                  <a:cubicBezTo>
                    <a:pt x="149" y="0"/>
                    <a:pt x="149" y="0"/>
                    <a:pt x="149" y="0"/>
                  </a:cubicBezTo>
                  <a:cubicBezTo>
                    <a:pt x="184" y="2"/>
                    <a:pt x="206" y="20"/>
                    <a:pt x="218" y="34"/>
                  </a:cubicBezTo>
                  <a:cubicBezTo>
                    <a:pt x="228" y="46"/>
                    <a:pt x="233" y="57"/>
                    <a:pt x="234" y="63"/>
                  </a:cubicBezTo>
                  <a:cubicBezTo>
                    <a:pt x="290" y="67"/>
                    <a:pt x="289" y="123"/>
                    <a:pt x="289" y="123"/>
                  </a:cubicBezTo>
                  <a:cubicBezTo>
                    <a:pt x="289" y="124"/>
                    <a:pt x="288" y="180"/>
                    <a:pt x="229" y="180"/>
                  </a:cubicBezTo>
                  <a:cubicBezTo>
                    <a:pt x="184" y="180"/>
                    <a:pt x="184" y="180"/>
                    <a:pt x="184" y="180"/>
                  </a:cubicBezTo>
                  <a:cubicBezTo>
                    <a:pt x="184" y="172"/>
                    <a:pt x="184" y="172"/>
                    <a:pt x="184" y="172"/>
                  </a:cubicBezTo>
                  <a:cubicBezTo>
                    <a:pt x="229" y="172"/>
                    <a:pt x="229" y="172"/>
                    <a:pt x="229" y="172"/>
                  </a:cubicBezTo>
                  <a:cubicBezTo>
                    <a:pt x="250" y="172"/>
                    <a:pt x="265" y="164"/>
                    <a:pt x="274" y="148"/>
                  </a:cubicBezTo>
                  <a:cubicBezTo>
                    <a:pt x="281" y="135"/>
                    <a:pt x="281" y="123"/>
                    <a:pt x="281" y="123"/>
                  </a:cubicBezTo>
                  <a:cubicBezTo>
                    <a:pt x="281" y="121"/>
                    <a:pt x="282" y="73"/>
                    <a:pt x="231" y="70"/>
                  </a:cubicBezTo>
                  <a:cubicBezTo>
                    <a:pt x="228" y="70"/>
                    <a:pt x="228" y="70"/>
                    <a:pt x="228" y="70"/>
                  </a:cubicBezTo>
                  <a:cubicBezTo>
                    <a:pt x="228" y="67"/>
                    <a:pt x="228" y="67"/>
                    <a:pt x="228" y="67"/>
                  </a:cubicBezTo>
                  <a:cubicBezTo>
                    <a:pt x="228" y="67"/>
                    <a:pt x="223" y="53"/>
                    <a:pt x="211" y="39"/>
                  </a:cubicBezTo>
                  <a:cubicBezTo>
                    <a:pt x="195" y="20"/>
                    <a:pt x="174" y="9"/>
                    <a:pt x="149" y="8"/>
                  </a:cubicBezTo>
                  <a:cubicBezTo>
                    <a:pt x="141" y="8"/>
                    <a:pt x="141" y="8"/>
                    <a:pt x="141" y="8"/>
                  </a:cubicBezTo>
                  <a:cubicBezTo>
                    <a:pt x="116" y="9"/>
                    <a:pt x="95" y="20"/>
                    <a:pt x="79" y="39"/>
                  </a:cubicBezTo>
                  <a:cubicBezTo>
                    <a:pt x="67" y="53"/>
                    <a:pt x="62" y="67"/>
                    <a:pt x="62" y="67"/>
                  </a:cubicBezTo>
                  <a:cubicBezTo>
                    <a:pt x="62" y="70"/>
                    <a:pt x="62" y="70"/>
                    <a:pt x="62" y="70"/>
                  </a:cubicBezTo>
                  <a:cubicBezTo>
                    <a:pt x="59" y="70"/>
                    <a:pt x="59" y="70"/>
                    <a:pt x="59" y="70"/>
                  </a:cubicBezTo>
                  <a:cubicBezTo>
                    <a:pt x="37" y="71"/>
                    <a:pt x="23" y="80"/>
                    <a:pt x="15" y="97"/>
                  </a:cubicBezTo>
                  <a:cubicBezTo>
                    <a:pt x="9" y="110"/>
                    <a:pt x="9" y="123"/>
                    <a:pt x="9" y="123"/>
                  </a:cubicBezTo>
                  <a:cubicBezTo>
                    <a:pt x="9" y="123"/>
                    <a:pt x="10" y="136"/>
                    <a:pt x="17" y="148"/>
                  </a:cubicBezTo>
                  <a:cubicBezTo>
                    <a:pt x="25" y="164"/>
                    <a:pt x="40" y="173"/>
                    <a:pt x="61" y="172"/>
                  </a:cubicBezTo>
                  <a:cubicBezTo>
                    <a:pt x="106" y="172"/>
                    <a:pt x="106" y="172"/>
                    <a:pt x="106" y="172"/>
                  </a:cubicBezTo>
                  <a:cubicBezTo>
                    <a:pt x="106" y="180"/>
                    <a:pt x="106" y="180"/>
                    <a:pt x="106" y="180"/>
                  </a:cubicBezTo>
                  <a:cubicBezTo>
                    <a:pt x="61" y="180"/>
                    <a:pt x="61" y="180"/>
                    <a:pt x="61" y="180"/>
                  </a:cubicBezTo>
                  <a:cubicBezTo>
                    <a:pt x="61" y="180"/>
                    <a:pt x="60" y="180"/>
                    <a:pt x="60" y="180"/>
                  </a:cubicBez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3" name="Rectangle 44">
              <a:extLst>
                <a:ext uri="{FF2B5EF4-FFF2-40B4-BE49-F238E27FC236}">
                  <a16:creationId xmlns:a16="http://schemas.microsoft.com/office/drawing/2014/main" id="{C98FE09F-22C7-704D-9C70-373F618644EB}"/>
                </a:ext>
              </a:extLst>
            </p:cNvPr>
            <p:cNvSpPr>
              <a:spLocks noChangeArrowheads="1"/>
            </p:cNvSpPr>
            <p:nvPr/>
          </p:nvSpPr>
          <p:spPr bwMode="auto">
            <a:xfrm>
              <a:off x="812800" y="1931988"/>
              <a:ext cx="41275" cy="381000"/>
            </a:xfrm>
            <a:prstGeom prst="rect">
              <a:avLst/>
            </a:prstGeom>
            <a:grpFill/>
            <a:ln w="9525">
              <a:no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4" name="Freeform 45">
              <a:extLst>
                <a:ext uri="{FF2B5EF4-FFF2-40B4-BE49-F238E27FC236}">
                  <a16:creationId xmlns:a16="http://schemas.microsoft.com/office/drawing/2014/main" id="{92E94550-BC1E-5C4D-B3EC-FA75AD39BB65}"/>
                </a:ext>
              </a:extLst>
            </p:cNvPr>
            <p:cNvSpPr>
              <a:spLocks/>
            </p:cNvSpPr>
            <p:nvPr/>
          </p:nvSpPr>
          <p:spPr bwMode="auto">
            <a:xfrm>
              <a:off x="690563" y="1890713"/>
              <a:ext cx="285750" cy="173037"/>
            </a:xfrm>
            <a:custGeom>
              <a:avLst/>
              <a:gdLst>
                <a:gd name="T0" fmla="*/ 164 w 180"/>
                <a:gd name="T1" fmla="*/ 109 h 109"/>
                <a:gd name="T2" fmla="*/ 90 w 180"/>
                <a:gd name="T3" fmla="*/ 35 h 109"/>
                <a:gd name="T4" fmla="*/ 16 w 180"/>
                <a:gd name="T5" fmla="*/ 109 h 109"/>
                <a:gd name="T6" fmla="*/ 0 w 180"/>
                <a:gd name="T7" fmla="*/ 90 h 109"/>
                <a:gd name="T8" fmla="*/ 90 w 180"/>
                <a:gd name="T9" fmla="*/ 0 h 109"/>
                <a:gd name="T10" fmla="*/ 180 w 180"/>
                <a:gd name="T11" fmla="*/ 90 h 109"/>
                <a:gd name="T12" fmla="*/ 164 w 18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80" h="109">
                  <a:moveTo>
                    <a:pt x="164" y="109"/>
                  </a:moveTo>
                  <a:lnTo>
                    <a:pt x="90" y="35"/>
                  </a:lnTo>
                  <a:lnTo>
                    <a:pt x="16" y="109"/>
                  </a:lnTo>
                  <a:lnTo>
                    <a:pt x="0" y="90"/>
                  </a:lnTo>
                  <a:lnTo>
                    <a:pt x="90" y="0"/>
                  </a:lnTo>
                  <a:lnTo>
                    <a:pt x="180" y="90"/>
                  </a:lnTo>
                  <a:lnTo>
                    <a:pt x="164" y="109"/>
                  </a:ln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5" name="Rectangle 46">
              <a:extLst>
                <a:ext uri="{FF2B5EF4-FFF2-40B4-BE49-F238E27FC236}">
                  <a16:creationId xmlns:a16="http://schemas.microsoft.com/office/drawing/2014/main" id="{66AF12F0-96B7-9E46-824E-81B14F8F0120}"/>
                </a:ext>
              </a:extLst>
            </p:cNvPr>
            <p:cNvSpPr>
              <a:spLocks noChangeArrowheads="1"/>
            </p:cNvSpPr>
            <p:nvPr/>
          </p:nvSpPr>
          <p:spPr bwMode="auto">
            <a:xfrm>
              <a:off x="935038" y="2257425"/>
              <a:ext cx="41275" cy="381000"/>
            </a:xfrm>
            <a:prstGeom prst="rect">
              <a:avLst/>
            </a:prstGeom>
            <a:grpFill/>
            <a:ln w="9525">
              <a:no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 name="Freeform 47">
              <a:extLst>
                <a:ext uri="{FF2B5EF4-FFF2-40B4-BE49-F238E27FC236}">
                  <a16:creationId xmlns:a16="http://schemas.microsoft.com/office/drawing/2014/main" id="{E5C24E07-CF3D-A44E-9240-01F181887FC7}"/>
                </a:ext>
              </a:extLst>
            </p:cNvPr>
            <p:cNvSpPr>
              <a:spLocks/>
            </p:cNvSpPr>
            <p:nvPr/>
          </p:nvSpPr>
          <p:spPr bwMode="auto">
            <a:xfrm>
              <a:off x="812800" y="2511425"/>
              <a:ext cx="285750" cy="168275"/>
            </a:xfrm>
            <a:custGeom>
              <a:avLst/>
              <a:gdLst>
                <a:gd name="T0" fmla="*/ 90 w 180"/>
                <a:gd name="T1" fmla="*/ 106 h 106"/>
                <a:gd name="T2" fmla="*/ 0 w 180"/>
                <a:gd name="T3" fmla="*/ 16 h 106"/>
                <a:gd name="T4" fmla="*/ 16 w 180"/>
                <a:gd name="T5" fmla="*/ 0 h 106"/>
                <a:gd name="T6" fmla="*/ 90 w 180"/>
                <a:gd name="T7" fmla="*/ 71 h 106"/>
                <a:gd name="T8" fmla="*/ 164 w 180"/>
                <a:gd name="T9" fmla="*/ 0 h 106"/>
                <a:gd name="T10" fmla="*/ 180 w 180"/>
                <a:gd name="T11" fmla="*/ 16 h 106"/>
                <a:gd name="T12" fmla="*/ 90 w 180"/>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180" h="106">
                  <a:moveTo>
                    <a:pt x="90" y="106"/>
                  </a:moveTo>
                  <a:lnTo>
                    <a:pt x="0" y="16"/>
                  </a:lnTo>
                  <a:lnTo>
                    <a:pt x="16" y="0"/>
                  </a:lnTo>
                  <a:lnTo>
                    <a:pt x="90" y="71"/>
                  </a:lnTo>
                  <a:lnTo>
                    <a:pt x="164" y="0"/>
                  </a:lnTo>
                  <a:lnTo>
                    <a:pt x="180" y="16"/>
                  </a:lnTo>
                  <a:lnTo>
                    <a:pt x="90" y="106"/>
                  </a:ln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pic>
        <p:nvPicPr>
          <p:cNvPr id="28" name="Picture 27" descr="A picture containing candelabrum, necklet, vector graphics&#10;&#10;Description automatically generated">
            <a:extLst>
              <a:ext uri="{FF2B5EF4-FFF2-40B4-BE49-F238E27FC236}">
                <a16:creationId xmlns:a16="http://schemas.microsoft.com/office/drawing/2014/main" id="{F93C2D98-5CFF-5548-B2AC-35C075873E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62481" y="2838671"/>
            <a:ext cx="999097" cy="999097"/>
          </a:xfrm>
          <a:prstGeom prst="rect">
            <a:avLst/>
          </a:prstGeom>
        </p:spPr>
      </p:pic>
      <p:cxnSp>
        <p:nvCxnSpPr>
          <p:cNvPr id="30" name="Straight Connector 29">
            <a:extLst>
              <a:ext uri="{FF2B5EF4-FFF2-40B4-BE49-F238E27FC236}">
                <a16:creationId xmlns:a16="http://schemas.microsoft.com/office/drawing/2014/main" id="{2FD679AC-A5E8-5741-BBE4-BC1D3B28C6E3}"/>
              </a:ext>
            </a:extLst>
          </p:cNvPr>
          <p:cNvCxnSpPr>
            <a:cxnSpLocks/>
          </p:cNvCxnSpPr>
          <p:nvPr/>
        </p:nvCxnSpPr>
        <p:spPr>
          <a:xfrm>
            <a:off x="2132980" y="2764128"/>
            <a:ext cx="0" cy="14025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FB9C2C9-12E4-0E4F-B100-49BB55F435BC}"/>
              </a:ext>
            </a:extLst>
          </p:cNvPr>
          <p:cNvCxnSpPr>
            <a:cxnSpLocks/>
          </p:cNvCxnSpPr>
          <p:nvPr/>
        </p:nvCxnSpPr>
        <p:spPr>
          <a:xfrm>
            <a:off x="3991079" y="2764128"/>
            <a:ext cx="0" cy="14025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D811C90-35BF-8746-A480-768CE5C9A194}"/>
              </a:ext>
            </a:extLst>
          </p:cNvPr>
          <p:cNvSpPr txBox="1"/>
          <p:nvPr/>
        </p:nvSpPr>
        <p:spPr>
          <a:xfrm>
            <a:off x="447363" y="3936039"/>
            <a:ext cx="1644981" cy="153888"/>
          </a:xfrm>
          <a:prstGeom prst="rect">
            <a:avLst/>
          </a:prstGeom>
          <a:noFill/>
        </p:spPr>
        <p:txBody>
          <a:bodyPr wrap="square" lIns="0" tIns="0" rIns="0" bIns="0" rtlCol="0">
            <a:spAutoFit/>
          </a:bodyPr>
          <a:lstStyle/>
          <a:p>
            <a:pPr algn="ctr"/>
            <a:r>
              <a:rPr lang="en-US" sz="1000" dirty="0">
                <a:solidFill>
                  <a:schemeClr val="bg1"/>
                </a:solidFill>
                <a:latin typeface="Arial" panose="020B0604020202020204" pitchFamily="34" charset="0"/>
                <a:ea typeface="Arial"/>
                <a:cs typeface="Arial" panose="020B0604020202020204" pitchFamily="34" charset="0"/>
                <a:sym typeface="Arial"/>
              </a:rPr>
              <a:t>Cloud-based software</a:t>
            </a:r>
          </a:p>
        </p:txBody>
      </p:sp>
      <p:sp>
        <p:nvSpPr>
          <p:cNvPr id="34" name="TextBox 33">
            <a:extLst>
              <a:ext uri="{FF2B5EF4-FFF2-40B4-BE49-F238E27FC236}">
                <a16:creationId xmlns:a16="http://schemas.microsoft.com/office/drawing/2014/main" id="{3C4F7995-A85D-8D43-9E76-2061BC3D1FA4}"/>
              </a:ext>
            </a:extLst>
          </p:cNvPr>
          <p:cNvSpPr txBox="1"/>
          <p:nvPr/>
        </p:nvSpPr>
        <p:spPr>
          <a:xfrm>
            <a:off x="2232304" y="3936039"/>
            <a:ext cx="1644981" cy="153888"/>
          </a:xfrm>
          <a:prstGeom prst="rect">
            <a:avLst/>
          </a:prstGeom>
          <a:noFill/>
        </p:spPr>
        <p:txBody>
          <a:bodyPr wrap="square" lIns="0" tIns="0" rIns="0" bIns="0" rtlCol="0">
            <a:spAutoFit/>
          </a:bodyPr>
          <a:lstStyle/>
          <a:p>
            <a:pPr algn="ctr"/>
            <a:r>
              <a:rPr lang="en-US" sz="1000" dirty="0">
                <a:solidFill>
                  <a:schemeClr val="bg1"/>
                </a:solidFill>
                <a:latin typeface="Arial" panose="020B0604020202020204" pitchFamily="34" charset="0"/>
                <a:ea typeface="Arial"/>
                <a:cs typeface="Arial" panose="020B0604020202020204" pitchFamily="34" charset="0"/>
                <a:sym typeface="Arial"/>
              </a:rPr>
              <a:t>Remote IT support</a:t>
            </a:r>
          </a:p>
        </p:txBody>
      </p:sp>
      <p:sp>
        <p:nvSpPr>
          <p:cNvPr id="35" name="TextBox 34">
            <a:extLst>
              <a:ext uri="{FF2B5EF4-FFF2-40B4-BE49-F238E27FC236}">
                <a16:creationId xmlns:a16="http://schemas.microsoft.com/office/drawing/2014/main" id="{C4643150-AE4F-694D-9888-08995625017F}"/>
              </a:ext>
            </a:extLst>
          </p:cNvPr>
          <p:cNvSpPr txBox="1"/>
          <p:nvPr/>
        </p:nvSpPr>
        <p:spPr>
          <a:xfrm>
            <a:off x="4097636" y="3936039"/>
            <a:ext cx="1644981" cy="153888"/>
          </a:xfrm>
          <a:prstGeom prst="rect">
            <a:avLst/>
          </a:prstGeom>
          <a:noFill/>
        </p:spPr>
        <p:txBody>
          <a:bodyPr wrap="square" lIns="0" tIns="0" rIns="0" bIns="0" rtlCol="0">
            <a:spAutoFit/>
          </a:bodyPr>
          <a:lstStyle/>
          <a:p>
            <a:pPr algn="ctr"/>
            <a:r>
              <a:rPr lang="en-US" sz="1000" dirty="0">
                <a:solidFill>
                  <a:schemeClr val="bg1"/>
                </a:solidFill>
                <a:latin typeface="Arial" panose="020B0604020202020204" pitchFamily="34" charset="0"/>
                <a:ea typeface="Arial"/>
                <a:cs typeface="Arial" panose="020B0604020202020204" pitchFamily="34" charset="0"/>
                <a:sym typeface="Arial"/>
              </a:rPr>
              <a:t>Collaboration software</a:t>
            </a:r>
          </a:p>
        </p:txBody>
      </p:sp>
    </p:spTree>
    <p:extLst>
      <p:ext uri="{BB962C8B-B14F-4D97-AF65-F5344CB8AC3E}">
        <p14:creationId xmlns:p14="http://schemas.microsoft.com/office/powerpoint/2010/main" val="379954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2EE756-89D5-4F45-9E68-A1434313CE40}"/>
              </a:ext>
            </a:extLst>
          </p:cNvPr>
          <p:cNvSpPr>
            <a:spLocks noGrp="1"/>
          </p:cNvSpPr>
          <p:nvPr>
            <p:ph type="sldNum" sz="quarter" idx="10"/>
          </p:nvPr>
        </p:nvSpPr>
        <p:spPr/>
        <p:txBody>
          <a:bodyPr/>
          <a:lstStyle/>
          <a:p>
            <a:fld id="{80CC3474-811F-B342-9D29-E222B00B2A79}" type="slidenum">
              <a:rPr lang="en-US" smtClean="0"/>
              <a:pPr/>
              <a:t>20</a:t>
            </a:fld>
            <a:endParaRPr lang="en-US" dirty="0"/>
          </a:p>
        </p:txBody>
      </p:sp>
      <p:sp>
        <p:nvSpPr>
          <p:cNvPr id="3" name="Date Placeholder 2">
            <a:extLst>
              <a:ext uri="{FF2B5EF4-FFF2-40B4-BE49-F238E27FC236}">
                <a16:creationId xmlns:a16="http://schemas.microsoft.com/office/drawing/2014/main" id="{4121B535-21C3-4497-8413-CBE60886E28E}"/>
              </a:ext>
            </a:extLst>
          </p:cNvPr>
          <p:cNvSpPr>
            <a:spLocks noGrp="1"/>
          </p:cNvSpPr>
          <p:nvPr>
            <p:ph type="dt" sz="half" idx="11"/>
          </p:nvPr>
        </p:nvSpPr>
        <p:spPr/>
        <p:txBody>
          <a:bodyPr/>
          <a:lstStyle/>
          <a:p>
            <a:fld id="{29B6B72D-817D-DF45-90D4-9B87F5C11FF4}" type="datetime3">
              <a:rPr lang="en-US" smtClean="0"/>
              <a:t>1 September 2022</a:t>
            </a:fld>
            <a:endParaRPr lang="en-US" dirty="0"/>
          </a:p>
        </p:txBody>
      </p:sp>
      <p:sp>
        <p:nvSpPr>
          <p:cNvPr id="6" name="Title 5">
            <a:extLst>
              <a:ext uri="{FF2B5EF4-FFF2-40B4-BE49-F238E27FC236}">
                <a16:creationId xmlns:a16="http://schemas.microsoft.com/office/drawing/2014/main" id="{F4FDB73E-121E-4EC7-A03A-C93E6E54DE7E}"/>
              </a:ext>
            </a:extLst>
          </p:cNvPr>
          <p:cNvSpPr>
            <a:spLocks noGrp="1"/>
          </p:cNvSpPr>
          <p:nvPr>
            <p:ph type="title"/>
          </p:nvPr>
        </p:nvSpPr>
        <p:spPr/>
        <p:txBody>
          <a:bodyPr/>
          <a:lstStyle/>
          <a:p>
            <a:r>
              <a:rPr lang="en-GB" dirty="0"/>
              <a:t>Approval Workflow Creation</a:t>
            </a:r>
            <a:br>
              <a:rPr lang="en-GB" dirty="0"/>
            </a:br>
            <a:r>
              <a:rPr lang="en-US" sz="2000" dirty="0">
                <a:solidFill>
                  <a:srgbClr val="FFFFFF"/>
                </a:solidFill>
              </a:rPr>
              <a:t>Streamline and automate everyday process tasks.</a:t>
            </a:r>
            <a:endParaRPr lang="en-US" dirty="0"/>
          </a:p>
        </p:txBody>
      </p:sp>
      <p:pic>
        <p:nvPicPr>
          <p:cNvPr id="9" name="Picture 8">
            <a:extLst>
              <a:ext uri="{FF2B5EF4-FFF2-40B4-BE49-F238E27FC236}">
                <a16:creationId xmlns:a16="http://schemas.microsoft.com/office/drawing/2014/main" id="{1501297C-21A0-4592-9B41-68DA17A1DB48}"/>
              </a:ext>
            </a:extLst>
          </p:cNvPr>
          <p:cNvPicPr>
            <a:picLocks noChangeAspect="1"/>
          </p:cNvPicPr>
          <p:nvPr/>
        </p:nvPicPr>
        <p:blipFill>
          <a:blip r:embed="rId3"/>
          <a:stretch>
            <a:fillRect/>
          </a:stretch>
        </p:blipFill>
        <p:spPr>
          <a:xfrm>
            <a:off x="5278303" y="1471289"/>
            <a:ext cx="3502101" cy="2509838"/>
          </a:xfrm>
          <a:prstGeom prst="rect">
            <a:avLst/>
          </a:prstGeom>
        </p:spPr>
      </p:pic>
      <p:pic>
        <p:nvPicPr>
          <p:cNvPr id="10" name="Picture 9">
            <a:extLst>
              <a:ext uri="{FF2B5EF4-FFF2-40B4-BE49-F238E27FC236}">
                <a16:creationId xmlns:a16="http://schemas.microsoft.com/office/drawing/2014/main" id="{676AF0E2-1EB9-475D-83B6-4F3214740E2E}"/>
              </a:ext>
            </a:extLst>
          </p:cNvPr>
          <p:cNvPicPr>
            <a:picLocks noChangeAspect="1"/>
          </p:cNvPicPr>
          <p:nvPr/>
        </p:nvPicPr>
        <p:blipFill>
          <a:blip r:embed="rId4"/>
          <a:stretch>
            <a:fillRect/>
          </a:stretch>
        </p:blipFill>
        <p:spPr>
          <a:xfrm>
            <a:off x="5277461" y="1471289"/>
            <a:ext cx="3502099" cy="2509838"/>
          </a:xfrm>
          <a:prstGeom prst="rect">
            <a:avLst/>
          </a:prstGeom>
        </p:spPr>
      </p:pic>
      <p:sp>
        <p:nvSpPr>
          <p:cNvPr id="20" name="Text Placeholder 3">
            <a:extLst>
              <a:ext uri="{FF2B5EF4-FFF2-40B4-BE49-F238E27FC236}">
                <a16:creationId xmlns:a16="http://schemas.microsoft.com/office/drawing/2014/main" id="{94818C78-AE12-4888-B94E-13C5521AB26E}"/>
              </a:ext>
            </a:extLst>
          </p:cNvPr>
          <p:cNvSpPr>
            <a:spLocks noGrp="1"/>
          </p:cNvSpPr>
          <p:nvPr>
            <p:ph type="body" sz="quarter" idx="13"/>
          </p:nvPr>
        </p:nvSpPr>
        <p:spPr>
          <a:xfrm>
            <a:off x="387547" y="1471289"/>
            <a:ext cx="3918690"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APPROVAL AUTOMATION</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Content rules allow for admins to create simple approval workflows helping to automate key tasks.</a:t>
            </a:r>
          </a:p>
          <a:p>
            <a:pPr lvl="0">
              <a:lnSpc>
                <a:spcPct val="100000"/>
              </a:lnSpc>
              <a:spcBef>
                <a:spcPts val="600"/>
              </a:spcBef>
              <a:spcAft>
                <a:spcPts val="300"/>
              </a:spcAft>
              <a:buClr>
                <a:srgbClr val="000000"/>
              </a:buClr>
              <a:buSzPts val="1400"/>
            </a:pPr>
            <a:r>
              <a:rPr lang="en-US" sz="1200" b="1" dirty="0">
                <a:solidFill>
                  <a:srgbClr val="000000"/>
                </a:solidFill>
                <a:ea typeface="Arial"/>
                <a:cs typeface="Arial"/>
                <a:sym typeface="Arial"/>
              </a:rPr>
              <a:t>Content Rules (creator): </a:t>
            </a:r>
          </a:p>
          <a:p>
            <a:pPr marL="120650" indent="-120650">
              <a:lnSpc>
                <a:spcPts val="1640"/>
              </a:lnSpc>
              <a:spcBef>
                <a:spcPts val="0"/>
              </a:spcBef>
              <a:spcAft>
                <a:spcPts val="300"/>
              </a:spcAft>
              <a:buClr>
                <a:srgbClr val="000000"/>
              </a:buClr>
              <a:buSzPts val="1400"/>
              <a:buFont typeface="Arial" panose="020B0604020202020204" pitchFamily="34" charset="0"/>
              <a:buChar char="•"/>
            </a:pPr>
            <a:r>
              <a:rPr lang="en-US" sz="1200" dirty="0">
                <a:solidFill>
                  <a:srgbClr val="000000"/>
                </a:solidFill>
                <a:ea typeface="Arial"/>
                <a:cs typeface="Arial"/>
                <a:sym typeface="Arial"/>
              </a:rPr>
              <a:t>Simple, wizard driven, 4 step set-up</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200" dirty="0">
                <a:solidFill>
                  <a:srgbClr val="000000"/>
                </a:solidFill>
                <a:ea typeface="Arial"/>
                <a:cs typeface="Arial"/>
                <a:sym typeface="Arial"/>
              </a:rPr>
              <a:t>Create approval or rejection rules for incoming files</a:t>
            </a:r>
          </a:p>
          <a:p>
            <a:pPr marL="120650" indent="-120650">
              <a:lnSpc>
                <a:spcPts val="1640"/>
              </a:lnSpc>
              <a:spcBef>
                <a:spcPts val="0"/>
              </a:spcBef>
              <a:buClr>
                <a:srgbClr val="000000"/>
              </a:buClr>
              <a:buSzPts val="1400"/>
              <a:buFont typeface="Arial" panose="020B0604020202020204" pitchFamily="34" charset="0"/>
              <a:buChar char="•"/>
            </a:pPr>
            <a:r>
              <a:rPr lang="en-US" sz="1200" dirty="0">
                <a:solidFill>
                  <a:srgbClr val="000000"/>
                </a:solidFill>
                <a:ea typeface="Arial"/>
                <a:cs typeface="Arial"/>
                <a:sym typeface="Arial"/>
              </a:rPr>
              <a:t>Re-route based on approval status</a:t>
            </a:r>
            <a:endParaRPr lang="en-US" sz="1200" b="1" dirty="0">
              <a:solidFill>
                <a:srgbClr val="000000"/>
              </a:solidFill>
              <a:ea typeface="Arial"/>
              <a:cs typeface="Arial"/>
              <a:sym typeface="Arial"/>
            </a:endParaRPr>
          </a:p>
          <a:p>
            <a:pPr lvl="0">
              <a:lnSpc>
                <a:spcPts val="1640"/>
              </a:lnSpc>
              <a:spcBef>
                <a:spcPts val="0"/>
              </a:spcBef>
              <a:spcAft>
                <a:spcPts val="900"/>
              </a:spcAft>
              <a:buClr>
                <a:srgbClr val="000000"/>
              </a:buClr>
              <a:buSzPts val="1400"/>
            </a:pPr>
            <a:r>
              <a:rPr lang="en-US" sz="800" b="1" dirty="0">
                <a:solidFill>
                  <a:srgbClr val="000000"/>
                </a:solidFill>
                <a:ea typeface="Arial"/>
                <a:cs typeface="Arial"/>
                <a:sym typeface="Arial"/>
              </a:rPr>
              <a:t>Note: Sequential rules can be set up to support chained approval requirements. </a:t>
            </a:r>
          </a:p>
          <a:p>
            <a:pPr lvl="0">
              <a:lnSpc>
                <a:spcPct val="100000"/>
              </a:lnSpc>
              <a:spcBef>
                <a:spcPts val="0"/>
              </a:spcBef>
              <a:spcAft>
                <a:spcPts val="300"/>
              </a:spcAft>
              <a:buClr>
                <a:srgbClr val="000000"/>
              </a:buClr>
              <a:buSzPts val="1400"/>
            </a:pPr>
            <a:r>
              <a:rPr lang="en-US" sz="1200" b="1" dirty="0">
                <a:solidFill>
                  <a:srgbClr val="000000"/>
                </a:solidFill>
                <a:ea typeface="Arial"/>
                <a:cs typeface="Arial"/>
                <a:sym typeface="Arial"/>
              </a:rPr>
              <a:t>My Tasks (viewer):</a:t>
            </a:r>
          </a:p>
          <a:p>
            <a:pPr marL="12065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Review the status of all tasks </a:t>
            </a:r>
          </a:p>
          <a:p>
            <a:pPr marL="12065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Approve or reject, add comments if required</a:t>
            </a:r>
          </a:p>
        </p:txBody>
      </p:sp>
      <p:grpSp>
        <p:nvGrpSpPr>
          <p:cNvPr id="21" name="Group 20">
            <a:extLst>
              <a:ext uri="{FF2B5EF4-FFF2-40B4-BE49-F238E27FC236}">
                <a16:creationId xmlns:a16="http://schemas.microsoft.com/office/drawing/2014/main" id="{E52CA516-003D-4167-98D0-D6F3BF0C489D}"/>
              </a:ext>
            </a:extLst>
          </p:cNvPr>
          <p:cNvGrpSpPr/>
          <p:nvPr/>
        </p:nvGrpSpPr>
        <p:grpSpPr>
          <a:xfrm>
            <a:off x="5279387" y="1471289"/>
            <a:ext cx="3500173" cy="2508457"/>
            <a:chOff x="2626123" y="2570896"/>
            <a:chExt cx="3500173" cy="2508457"/>
          </a:xfrm>
        </p:grpSpPr>
        <p:pic>
          <p:nvPicPr>
            <p:cNvPr id="11" name="Picture 10">
              <a:extLst>
                <a:ext uri="{FF2B5EF4-FFF2-40B4-BE49-F238E27FC236}">
                  <a16:creationId xmlns:a16="http://schemas.microsoft.com/office/drawing/2014/main" id="{0579F1B6-3C27-40D8-B209-CFD5139C9DDB}"/>
                </a:ext>
              </a:extLst>
            </p:cNvPr>
            <p:cNvPicPr>
              <a:picLocks noChangeAspect="1"/>
            </p:cNvPicPr>
            <p:nvPr/>
          </p:nvPicPr>
          <p:blipFill>
            <a:blip r:embed="rId5"/>
            <a:stretch>
              <a:fillRect/>
            </a:stretch>
          </p:blipFill>
          <p:spPr>
            <a:xfrm>
              <a:off x="2626123" y="2570896"/>
              <a:ext cx="3500173" cy="2508457"/>
            </a:xfrm>
            <a:prstGeom prst="rect">
              <a:avLst/>
            </a:prstGeom>
          </p:spPr>
        </p:pic>
        <p:sp>
          <p:nvSpPr>
            <p:cNvPr id="18" name="Rectangle 17">
              <a:extLst>
                <a:ext uri="{FF2B5EF4-FFF2-40B4-BE49-F238E27FC236}">
                  <a16:creationId xmlns:a16="http://schemas.microsoft.com/office/drawing/2014/main" id="{308B24C9-08D9-439D-B7E9-457B748BDBA3}"/>
                </a:ext>
              </a:extLst>
            </p:cNvPr>
            <p:cNvSpPr/>
            <p:nvPr/>
          </p:nvSpPr>
          <p:spPr>
            <a:xfrm>
              <a:off x="3592646" y="3816626"/>
              <a:ext cx="2509980" cy="164501"/>
            </a:xfrm>
            <a:prstGeom prst="rect">
              <a:avLst/>
            </a:prstGeom>
            <a:solidFill>
              <a:srgbClr val="F7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5F774547-9650-45F1-9F40-98442D8A0C92}"/>
              </a:ext>
            </a:extLst>
          </p:cNvPr>
          <p:cNvPicPr>
            <a:picLocks noChangeAspect="1"/>
          </p:cNvPicPr>
          <p:nvPr/>
        </p:nvPicPr>
        <p:blipFill>
          <a:blip r:embed="rId6"/>
          <a:stretch>
            <a:fillRect/>
          </a:stretch>
        </p:blipFill>
        <p:spPr>
          <a:xfrm>
            <a:off x="5279387" y="1471288"/>
            <a:ext cx="3500173" cy="2508457"/>
          </a:xfrm>
          <a:prstGeom prst="rect">
            <a:avLst/>
          </a:prstGeom>
        </p:spPr>
      </p:pic>
      <p:grpSp>
        <p:nvGrpSpPr>
          <p:cNvPr id="7" name="Group 6">
            <a:extLst>
              <a:ext uri="{FF2B5EF4-FFF2-40B4-BE49-F238E27FC236}">
                <a16:creationId xmlns:a16="http://schemas.microsoft.com/office/drawing/2014/main" id="{A7CBE268-DD99-4C69-80D2-2CFCABB467E3}"/>
              </a:ext>
            </a:extLst>
          </p:cNvPr>
          <p:cNvGrpSpPr/>
          <p:nvPr/>
        </p:nvGrpSpPr>
        <p:grpSpPr>
          <a:xfrm>
            <a:off x="5276617" y="1471288"/>
            <a:ext cx="3500172" cy="3024732"/>
            <a:chOff x="5280232" y="1471289"/>
            <a:chExt cx="3500172" cy="3024732"/>
          </a:xfrm>
        </p:grpSpPr>
        <p:pic>
          <p:nvPicPr>
            <p:cNvPr id="8" name="Picture 7">
              <a:extLst>
                <a:ext uri="{FF2B5EF4-FFF2-40B4-BE49-F238E27FC236}">
                  <a16:creationId xmlns:a16="http://schemas.microsoft.com/office/drawing/2014/main" id="{125C1797-7715-4B94-8F67-6358F317135D}"/>
                </a:ext>
              </a:extLst>
            </p:cNvPr>
            <p:cNvPicPr>
              <a:picLocks noChangeAspect="1"/>
            </p:cNvPicPr>
            <p:nvPr/>
          </p:nvPicPr>
          <p:blipFill>
            <a:blip r:embed="rId7"/>
            <a:stretch>
              <a:fillRect/>
            </a:stretch>
          </p:blipFill>
          <p:spPr>
            <a:xfrm>
              <a:off x="5280232" y="1471289"/>
              <a:ext cx="3500172" cy="3024732"/>
            </a:xfrm>
            <a:prstGeom prst="rect">
              <a:avLst/>
            </a:prstGeom>
          </p:spPr>
        </p:pic>
        <p:sp>
          <p:nvSpPr>
            <p:cNvPr id="5" name="Rectangle 4">
              <a:extLst>
                <a:ext uri="{FF2B5EF4-FFF2-40B4-BE49-F238E27FC236}">
                  <a16:creationId xmlns:a16="http://schemas.microsoft.com/office/drawing/2014/main" id="{6A7E49D0-FF30-436F-A312-C0F54131F980}"/>
                </a:ext>
              </a:extLst>
            </p:cNvPr>
            <p:cNvSpPr/>
            <p:nvPr/>
          </p:nvSpPr>
          <p:spPr>
            <a:xfrm>
              <a:off x="6669741" y="3237074"/>
              <a:ext cx="577001" cy="169913"/>
            </a:xfrm>
            <a:prstGeom prst="rect">
              <a:avLst/>
            </a:prstGeom>
            <a:solidFill>
              <a:srgbClr val="F7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ADB4603-AA23-49FA-A796-B6BBF60BCDC2}"/>
                </a:ext>
              </a:extLst>
            </p:cNvPr>
            <p:cNvSpPr/>
            <p:nvPr/>
          </p:nvSpPr>
          <p:spPr>
            <a:xfrm>
              <a:off x="6533641" y="2049227"/>
              <a:ext cx="180110" cy="102303"/>
            </a:xfrm>
            <a:prstGeom prst="rect">
              <a:avLst/>
            </a:prstGeom>
            <a:solidFill>
              <a:srgbClr val="F7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6833DC92-3AA3-448F-81FA-256A21B540BB}"/>
              </a:ext>
            </a:extLst>
          </p:cNvPr>
          <p:cNvSpPr/>
          <p:nvPr/>
        </p:nvSpPr>
        <p:spPr>
          <a:xfrm>
            <a:off x="6173477" y="2040150"/>
            <a:ext cx="2590800" cy="628650"/>
          </a:xfrm>
          <a:prstGeom prst="rect">
            <a:avLst/>
          </a:pr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94A971C-A679-4B42-B20C-B25E59E9B336}"/>
              </a:ext>
            </a:extLst>
          </p:cNvPr>
          <p:cNvSpPr/>
          <p:nvPr/>
        </p:nvSpPr>
        <p:spPr>
          <a:xfrm>
            <a:off x="6173477" y="2718011"/>
            <a:ext cx="2590800" cy="392227"/>
          </a:xfrm>
          <a:prstGeom prst="rect">
            <a:avLst/>
          </a:pr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4187800-B62D-49A1-98A8-75D36A69A036}"/>
              </a:ext>
            </a:extLst>
          </p:cNvPr>
          <p:cNvSpPr/>
          <p:nvPr/>
        </p:nvSpPr>
        <p:spPr>
          <a:xfrm>
            <a:off x="6173477" y="3156054"/>
            <a:ext cx="2590800" cy="250933"/>
          </a:xfrm>
          <a:prstGeom prst="rect">
            <a:avLst/>
          </a:pr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BB1B6B7-9487-4904-93B6-886A03D04436}"/>
              </a:ext>
            </a:extLst>
          </p:cNvPr>
          <p:cNvSpPr/>
          <p:nvPr/>
        </p:nvSpPr>
        <p:spPr>
          <a:xfrm>
            <a:off x="6173477" y="3452065"/>
            <a:ext cx="2590800" cy="631197"/>
          </a:xfrm>
          <a:prstGeom prst="rect">
            <a:avLst/>
          </a:pr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5802BBD-0E4C-4779-9666-67CD7B8B5D0F}"/>
              </a:ext>
            </a:extLst>
          </p:cNvPr>
          <p:cNvPicPr>
            <a:picLocks noChangeAspect="1"/>
          </p:cNvPicPr>
          <p:nvPr/>
        </p:nvPicPr>
        <p:blipFill>
          <a:blip r:embed="rId8"/>
          <a:stretch>
            <a:fillRect/>
          </a:stretch>
        </p:blipFill>
        <p:spPr>
          <a:xfrm>
            <a:off x="4581870" y="1471287"/>
            <a:ext cx="3631637" cy="2520961"/>
          </a:xfrm>
          <a:prstGeom prst="rect">
            <a:avLst/>
          </a:prstGeom>
        </p:spPr>
      </p:pic>
      <p:pic>
        <p:nvPicPr>
          <p:cNvPr id="22" name="Picture 21">
            <a:extLst>
              <a:ext uri="{FF2B5EF4-FFF2-40B4-BE49-F238E27FC236}">
                <a16:creationId xmlns:a16="http://schemas.microsoft.com/office/drawing/2014/main" id="{0FEC24E8-5FD9-422E-BAD1-69B4C3B5FCC5}"/>
              </a:ext>
            </a:extLst>
          </p:cNvPr>
          <p:cNvPicPr>
            <a:picLocks noChangeAspect="1"/>
          </p:cNvPicPr>
          <p:nvPr/>
        </p:nvPicPr>
        <p:blipFill>
          <a:blip r:embed="rId9"/>
          <a:stretch>
            <a:fillRect/>
          </a:stretch>
        </p:blipFill>
        <p:spPr>
          <a:xfrm>
            <a:off x="5302859" y="2024969"/>
            <a:ext cx="3481495" cy="2495071"/>
          </a:xfrm>
          <a:prstGeom prst="rect">
            <a:avLst/>
          </a:prstGeom>
        </p:spPr>
      </p:pic>
    </p:spTree>
    <p:extLst>
      <p:ext uri="{BB962C8B-B14F-4D97-AF65-F5344CB8AC3E}">
        <p14:creationId xmlns:p14="http://schemas.microsoft.com/office/powerpoint/2010/main" val="347355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A42EB6B-350E-0347-A676-41CD91334FEA}"/>
              </a:ext>
            </a:extLst>
          </p:cNvPr>
          <p:cNvGrpSpPr/>
          <p:nvPr/>
        </p:nvGrpSpPr>
        <p:grpSpPr>
          <a:xfrm>
            <a:off x="4572002" y="1471289"/>
            <a:ext cx="4184452" cy="2942376"/>
            <a:chOff x="4572002" y="1471289"/>
            <a:chExt cx="4184452" cy="2942376"/>
          </a:xfrm>
        </p:grpSpPr>
        <p:pic>
          <p:nvPicPr>
            <p:cNvPr id="11" name="Google Shape;551;p23">
              <a:extLst>
                <a:ext uri="{FF2B5EF4-FFF2-40B4-BE49-F238E27FC236}">
                  <a16:creationId xmlns:a16="http://schemas.microsoft.com/office/drawing/2014/main" id="{32EC4E5A-E920-C143-873E-F58068936034}"/>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2" y="1471289"/>
              <a:ext cx="4184452" cy="2942376"/>
            </a:xfrm>
            <a:prstGeom prst="rect">
              <a:avLst/>
            </a:prstGeom>
            <a:noFill/>
            <a:ln>
              <a:noFill/>
            </a:ln>
          </p:spPr>
        </p:pic>
        <p:pic>
          <p:nvPicPr>
            <p:cNvPr id="14" name="Google Shape;551;p23">
              <a:extLst>
                <a:ext uri="{FF2B5EF4-FFF2-40B4-BE49-F238E27FC236}">
                  <a16:creationId xmlns:a16="http://schemas.microsoft.com/office/drawing/2014/main" id="{6988BCC8-BFC4-F74A-BA47-B2AE6B6919F5}"/>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577849" y="2026022"/>
              <a:ext cx="1389530" cy="302221"/>
            </a:xfrm>
            <a:prstGeom prst="rect">
              <a:avLst/>
            </a:prstGeom>
            <a:noFill/>
            <a:ln>
              <a:noFill/>
            </a:ln>
          </p:spPr>
        </p:pic>
      </p:grpSp>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21</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File and Folder History</a:t>
            </a:r>
            <a:br>
              <a:rPr lang="en-US" dirty="0"/>
            </a:br>
            <a:r>
              <a:rPr lang="en-US" sz="2000" dirty="0"/>
              <a:t>Maintain an audit log of all actions.</a:t>
            </a: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3826259"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AUDIT TRAIL</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A complete audit trail is available for each file; the history screen shows all activity by type, date, time and user.</a:t>
            </a:r>
          </a:p>
          <a:p>
            <a:pPr lvl="0">
              <a:lnSpc>
                <a:spcPts val="1640"/>
              </a:lnSpc>
              <a:spcBef>
                <a:spcPts val="0"/>
              </a:spcBef>
              <a:spcAft>
                <a:spcPts val="300"/>
              </a:spcAft>
              <a:buClr>
                <a:srgbClr val="000000"/>
              </a:buClr>
              <a:buSzPts val="1400"/>
            </a:pPr>
            <a:r>
              <a:rPr lang="en-US" sz="1200" b="1" dirty="0">
                <a:solidFill>
                  <a:srgbClr val="000000"/>
                </a:solidFill>
                <a:ea typeface="Arial"/>
                <a:cs typeface="Arial"/>
                <a:sym typeface="Arial"/>
              </a:rPr>
              <a:t>Activity captured include:</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Newly Uploaded</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Viewed</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Edited</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Moved</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Shared</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Renamed</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Downloaded</a:t>
            </a:r>
          </a:p>
          <a:p>
            <a:pPr lvl="0">
              <a:lnSpc>
                <a:spcPct val="150000"/>
              </a:lnSpc>
              <a:spcBef>
                <a:spcPts val="0"/>
              </a:spcBef>
              <a:spcAft>
                <a:spcPts val="300"/>
              </a:spcAft>
              <a:buClr>
                <a:srgbClr val="000000"/>
              </a:buClr>
              <a:buSzPts val="1400"/>
            </a:pPr>
            <a:r>
              <a:rPr lang="en-US" sz="1100" b="1" dirty="0">
                <a:solidFill>
                  <a:schemeClr val="tx1"/>
                </a:solidFill>
                <a:ea typeface="Arial"/>
                <a:cs typeface="Arial"/>
                <a:sym typeface="Arial"/>
              </a:rPr>
              <a:t>Downloadable Collection History .CSV Report available</a:t>
            </a:r>
          </a:p>
        </p:txBody>
      </p:sp>
      <p:pic>
        <p:nvPicPr>
          <p:cNvPr id="9" name="Picture 8" descr="A picture containing text, sign&#10;&#10;Description automatically generated">
            <a:extLst>
              <a:ext uri="{FF2B5EF4-FFF2-40B4-BE49-F238E27FC236}">
                <a16:creationId xmlns:a16="http://schemas.microsoft.com/office/drawing/2014/main" id="{D511B4EA-4554-CA44-A8BE-448AA2271C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77849" y="2026023"/>
            <a:ext cx="652622" cy="302221"/>
          </a:xfrm>
          <a:prstGeom prst="rect">
            <a:avLst/>
          </a:prstGeom>
        </p:spPr>
      </p:pic>
      <p:pic>
        <p:nvPicPr>
          <p:cNvPr id="16" name="Google Shape;552;p23">
            <a:extLst>
              <a:ext uri="{FF2B5EF4-FFF2-40B4-BE49-F238E27FC236}">
                <a16:creationId xmlns:a16="http://schemas.microsoft.com/office/drawing/2014/main" id="{D45BDC5F-0FF8-ED41-BE97-B7E7F61648AA}"/>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692217" y="2378248"/>
            <a:ext cx="2423886" cy="2221351"/>
          </a:xfrm>
          <a:prstGeom prst="rect">
            <a:avLst/>
          </a:prstGeom>
          <a:noFill/>
          <a:ln w="9525" cap="flat" cmpd="sng">
            <a:solidFill>
              <a:srgbClr val="FF0000"/>
            </a:solidFill>
            <a:prstDash val="solid"/>
            <a:round/>
            <a:headEnd type="none" w="sm" len="sm"/>
            <a:tailEnd type="none" w="sm" len="sm"/>
          </a:ln>
        </p:spPr>
      </p:pic>
      <p:grpSp>
        <p:nvGrpSpPr>
          <p:cNvPr id="22" name="Group 21">
            <a:extLst>
              <a:ext uri="{FF2B5EF4-FFF2-40B4-BE49-F238E27FC236}">
                <a16:creationId xmlns:a16="http://schemas.microsoft.com/office/drawing/2014/main" id="{9252E1A2-2B0F-4D52-929A-65BE4868275D}"/>
              </a:ext>
            </a:extLst>
          </p:cNvPr>
          <p:cNvGrpSpPr/>
          <p:nvPr/>
        </p:nvGrpSpPr>
        <p:grpSpPr>
          <a:xfrm>
            <a:off x="4571998" y="1488650"/>
            <a:ext cx="4188369" cy="3124320"/>
            <a:chOff x="4571998" y="1483626"/>
            <a:chExt cx="4188369" cy="3124320"/>
          </a:xfrm>
        </p:grpSpPr>
        <p:pic>
          <p:nvPicPr>
            <p:cNvPr id="6" name="Picture 5">
              <a:extLst>
                <a:ext uri="{FF2B5EF4-FFF2-40B4-BE49-F238E27FC236}">
                  <a16:creationId xmlns:a16="http://schemas.microsoft.com/office/drawing/2014/main" id="{75B85643-75E6-466E-A32F-7BA1A284BFD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571998" y="1483626"/>
              <a:ext cx="4188369" cy="2158649"/>
            </a:xfrm>
            <a:prstGeom prst="rect">
              <a:avLst/>
            </a:prstGeom>
          </p:spPr>
        </p:pic>
        <p:pic>
          <p:nvPicPr>
            <p:cNvPr id="8" name="Picture 7">
              <a:extLst>
                <a:ext uri="{FF2B5EF4-FFF2-40B4-BE49-F238E27FC236}">
                  <a16:creationId xmlns:a16="http://schemas.microsoft.com/office/drawing/2014/main" id="{F97E7816-7A96-4CBE-8C45-61EF2078EB7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572001" y="3537650"/>
              <a:ext cx="4184452" cy="1070296"/>
            </a:xfrm>
            <a:prstGeom prst="rect">
              <a:avLst/>
            </a:prstGeom>
          </p:spPr>
        </p:pic>
        <p:sp>
          <p:nvSpPr>
            <p:cNvPr id="12" name="Rectangle 11">
              <a:extLst>
                <a:ext uri="{FF2B5EF4-FFF2-40B4-BE49-F238E27FC236}">
                  <a16:creationId xmlns:a16="http://schemas.microsoft.com/office/drawing/2014/main" id="{4F2D0F18-51E0-40D2-A6BB-8C942AF7F259}"/>
                </a:ext>
              </a:extLst>
            </p:cNvPr>
            <p:cNvSpPr/>
            <p:nvPr/>
          </p:nvSpPr>
          <p:spPr>
            <a:xfrm>
              <a:off x="8367526" y="1578490"/>
              <a:ext cx="388927" cy="5006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CA37670-97E7-4E23-8CF9-89B41C40F23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5122" t="28369" r="61616" b="24348"/>
            <a:stretch/>
          </p:blipFill>
          <p:spPr>
            <a:xfrm>
              <a:off x="6930404" y="2829696"/>
              <a:ext cx="176668" cy="56084"/>
            </a:xfrm>
            <a:prstGeom prst="rect">
              <a:avLst/>
            </a:prstGeom>
          </p:spPr>
        </p:pic>
        <p:pic>
          <p:nvPicPr>
            <p:cNvPr id="20" name="Picture 19">
              <a:extLst>
                <a:ext uri="{FF2B5EF4-FFF2-40B4-BE49-F238E27FC236}">
                  <a16:creationId xmlns:a16="http://schemas.microsoft.com/office/drawing/2014/main" id="{C7649A1F-DFDF-42DD-9F24-30681748750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5122" t="28369" r="61616" b="24348"/>
            <a:stretch/>
          </p:blipFill>
          <p:spPr>
            <a:xfrm>
              <a:off x="6932676" y="2910444"/>
              <a:ext cx="176668" cy="56084"/>
            </a:xfrm>
            <a:prstGeom prst="rect">
              <a:avLst/>
            </a:prstGeom>
          </p:spPr>
        </p:pic>
        <p:pic>
          <p:nvPicPr>
            <p:cNvPr id="21" name="Picture 20">
              <a:extLst>
                <a:ext uri="{FF2B5EF4-FFF2-40B4-BE49-F238E27FC236}">
                  <a16:creationId xmlns:a16="http://schemas.microsoft.com/office/drawing/2014/main" id="{B00BF54F-738F-4B43-86E4-A9D10BD6EEF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5122" t="28369" r="61616" b="24348"/>
            <a:stretch/>
          </p:blipFill>
          <p:spPr>
            <a:xfrm>
              <a:off x="6932676" y="2985508"/>
              <a:ext cx="176668" cy="56084"/>
            </a:xfrm>
            <a:prstGeom prst="rect">
              <a:avLst/>
            </a:prstGeom>
          </p:spPr>
        </p:pic>
      </p:grpSp>
    </p:spTree>
    <p:extLst>
      <p:ext uri="{BB962C8B-B14F-4D97-AF65-F5344CB8AC3E}">
        <p14:creationId xmlns:p14="http://schemas.microsoft.com/office/powerpoint/2010/main" val="62616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afterEffect">
                                  <p:stCondLst>
                                    <p:cond delay="0"/>
                                  </p:stCondLst>
                                  <p:childTnLst>
                                    <p:animEffect transition="out" filter="fade">
                                      <p:cBhvr>
                                        <p:cTn id="6" dur="750" tmFilter="0, 0; .2, .5; .8, .5; 1, 0"/>
                                        <p:tgtEl>
                                          <p:spTgt spid="9"/>
                                        </p:tgtEl>
                                      </p:cBhvr>
                                    </p:animEffect>
                                    <p:animScale>
                                      <p:cBhvr>
                                        <p:cTn id="7" dur="375" autoRev="1" fill="hold"/>
                                        <p:tgtEl>
                                          <p:spTgt spid="9"/>
                                        </p:tgtEl>
                                      </p:cBhvr>
                                      <p:by x="105000" y="105000"/>
                                    </p:animScale>
                                  </p:childTnLst>
                                </p:cTn>
                              </p:par>
                            </p:childTnLst>
                          </p:cTn>
                        </p:par>
                        <p:par>
                          <p:cTn id="8" fill="hold">
                            <p:stCondLst>
                              <p:cond delay="2250"/>
                            </p:stCondLst>
                            <p:childTnLst>
                              <p:par>
                                <p:cTn id="9" presetID="9" presetClass="emph" presetSubtype="0" nodeType="afterEffect">
                                  <p:stCondLst>
                                    <p:cond delay="500"/>
                                  </p:stCondLst>
                                  <p:childTnLst>
                                    <p:set>
                                      <p:cBhvr>
                                        <p:cTn id="10" dur="indefinite"/>
                                        <p:tgtEl>
                                          <p:spTgt spid="10"/>
                                        </p:tgtEl>
                                        <p:attrNameLst>
                                          <p:attrName>style.opacity</p:attrName>
                                        </p:attrNameLst>
                                      </p:cBhvr>
                                      <p:to>
                                        <p:strVal val="0.25"/>
                                      </p:to>
                                    </p:set>
                                    <p:animEffect filter="image" prLst="opacity: 0.25">
                                      <p:cBhvr rctx="IE">
                                        <p:cTn id="11" dur="indefinite"/>
                                        <p:tgtEl>
                                          <p:spTgt spid="10"/>
                                        </p:tgtEl>
                                      </p:cBhvr>
                                    </p:animEffect>
                                  </p:childTnLst>
                                </p:cTn>
                              </p:par>
                              <p:par>
                                <p:cTn id="12" presetID="22" presetClass="entr" presetSubtype="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34C5046-4FFB-4DE8-B061-C3F0557F0F31}"/>
              </a:ext>
            </a:extLst>
          </p:cNvPr>
          <p:cNvPicPr>
            <a:picLocks noChangeAspect="1"/>
          </p:cNvPicPr>
          <p:nvPr/>
        </p:nvPicPr>
        <p:blipFill>
          <a:blip r:embed="rId3"/>
          <a:stretch>
            <a:fillRect/>
          </a:stretch>
        </p:blipFill>
        <p:spPr>
          <a:xfrm>
            <a:off x="5252179" y="1471289"/>
            <a:ext cx="3401863" cy="3048264"/>
          </a:xfrm>
          <a:prstGeom prst="rect">
            <a:avLst/>
          </a:prstGeom>
        </p:spPr>
      </p:pic>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22</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File Retention Policy</a:t>
            </a:r>
            <a:br>
              <a:rPr lang="en-US" dirty="0"/>
            </a:br>
            <a:r>
              <a:rPr lang="en-US" sz="2000" dirty="0"/>
              <a:t>Manage the document lifecycle.</a:t>
            </a: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3826259"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SET EXPIRY DATES </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Setting expiry dates help businesses manage document lifecycle and supports data compliance initiatives.</a:t>
            </a:r>
          </a:p>
          <a:p>
            <a:pPr lvl="0">
              <a:lnSpc>
                <a:spcPts val="1640"/>
              </a:lnSpc>
              <a:spcBef>
                <a:spcPts val="0"/>
              </a:spcBef>
              <a:spcAft>
                <a:spcPts val="300"/>
              </a:spcAft>
              <a:buClr>
                <a:srgbClr val="000000"/>
              </a:buClr>
              <a:buSzPts val="1400"/>
            </a:pPr>
            <a:r>
              <a:rPr lang="en-US" sz="1200" b="1" dirty="0">
                <a:solidFill>
                  <a:srgbClr val="000000"/>
                </a:solidFill>
                <a:ea typeface="Arial"/>
                <a:cs typeface="Arial"/>
                <a:sym typeface="Arial"/>
              </a:rPr>
              <a:t>Retention Policy Actions:</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GB" sz="1100" dirty="0">
                <a:solidFill>
                  <a:srgbClr val="000000"/>
                </a:solidFill>
                <a:ea typeface="Arial"/>
                <a:cs typeface="Arial"/>
                <a:sym typeface="Arial"/>
              </a:rPr>
              <a:t>Files will be moved to the trash bin when they expire, and consequently removed in 60 days.</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GB" sz="1100" dirty="0">
                <a:solidFill>
                  <a:srgbClr val="000000"/>
                </a:solidFill>
                <a:ea typeface="Arial"/>
                <a:cs typeface="Arial"/>
                <a:sym typeface="Arial"/>
              </a:rPr>
              <a:t>Changes to the file expiration date will be tracked within the file and collection histories for auditing purposes.</a:t>
            </a:r>
          </a:p>
          <a:p>
            <a:pPr lvl="0">
              <a:lnSpc>
                <a:spcPct val="100000"/>
              </a:lnSpc>
              <a:spcBef>
                <a:spcPts val="0"/>
              </a:spcBef>
              <a:buClr>
                <a:srgbClr val="000000"/>
              </a:buClr>
              <a:buSzPts val="1400"/>
            </a:pPr>
            <a:r>
              <a:rPr lang="en-GB" sz="800" b="1" dirty="0">
                <a:solidFill>
                  <a:srgbClr val="000000"/>
                </a:solidFill>
                <a:ea typeface="Arial"/>
                <a:cs typeface="Arial"/>
                <a:sym typeface="Arial"/>
              </a:rPr>
              <a:t>Note: Once the 60-day trash bin limit is reached, the file will no longer be accessible, it will be permanently deleted.</a:t>
            </a:r>
            <a:endParaRPr lang="en-US" sz="800" b="1" dirty="0">
              <a:solidFill>
                <a:srgbClr val="000000"/>
              </a:solidFill>
              <a:ea typeface="Arial"/>
              <a:cs typeface="Arial"/>
              <a:sym typeface="Arial"/>
            </a:endParaRPr>
          </a:p>
        </p:txBody>
      </p:sp>
      <p:pic>
        <p:nvPicPr>
          <p:cNvPr id="4" name="Picture 3">
            <a:extLst>
              <a:ext uri="{FF2B5EF4-FFF2-40B4-BE49-F238E27FC236}">
                <a16:creationId xmlns:a16="http://schemas.microsoft.com/office/drawing/2014/main" id="{CAF7DB70-AD2F-447C-B656-4047F687095F}"/>
              </a:ext>
            </a:extLst>
          </p:cNvPr>
          <p:cNvPicPr>
            <a:picLocks noChangeAspect="1"/>
          </p:cNvPicPr>
          <p:nvPr/>
        </p:nvPicPr>
        <p:blipFill>
          <a:blip r:embed="rId4"/>
          <a:stretch>
            <a:fillRect/>
          </a:stretch>
        </p:blipFill>
        <p:spPr>
          <a:xfrm>
            <a:off x="5252179" y="2731413"/>
            <a:ext cx="2310584" cy="1859441"/>
          </a:xfrm>
          <a:prstGeom prst="rect">
            <a:avLst/>
          </a:prstGeom>
        </p:spPr>
      </p:pic>
      <p:pic>
        <p:nvPicPr>
          <p:cNvPr id="15" name="Picture 14">
            <a:extLst>
              <a:ext uri="{FF2B5EF4-FFF2-40B4-BE49-F238E27FC236}">
                <a16:creationId xmlns:a16="http://schemas.microsoft.com/office/drawing/2014/main" id="{83D6B873-2A81-47D3-8506-24D3ABF12A64}"/>
              </a:ext>
            </a:extLst>
          </p:cNvPr>
          <p:cNvPicPr>
            <a:picLocks noChangeAspect="1"/>
          </p:cNvPicPr>
          <p:nvPr/>
        </p:nvPicPr>
        <p:blipFill>
          <a:blip r:embed="rId5"/>
          <a:stretch>
            <a:fillRect/>
          </a:stretch>
        </p:blipFill>
        <p:spPr>
          <a:xfrm>
            <a:off x="6953110" y="3538324"/>
            <a:ext cx="2088549" cy="1052530"/>
          </a:xfrm>
          <a:prstGeom prst="rect">
            <a:avLst/>
          </a:prstGeom>
        </p:spPr>
      </p:pic>
      <p:sp>
        <p:nvSpPr>
          <p:cNvPr id="6" name="Rectangle 5">
            <a:extLst>
              <a:ext uri="{FF2B5EF4-FFF2-40B4-BE49-F238E27FC236}">
                <a16:creationId xmlns:a16="http://schemas.microsoft.com/office/drawing/2014/main" id="{86D6F6D8-5FE6-42E9-8913-28ED9A0B457F}"/>
              </a:ext>
            </a:extLst>
          </p:cNvPr>
          <p:cNvSpPr/>
          <p:nvPr/>
        </p:nvSpPr>
        <p:spPr>
          <a:xfrm>
            <a:off x="7950295" y="3335731"/>
            <a:ext cx="714100" cy="1682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363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Xerox</a:t>
            </a:r>
            <a:r>
              <a:rPr lang="en-US" baseline="30000" dirty="0"/>
              <a:t>®</a:t>
            </a:r>
            <a:r>
              <a:rPr lang="en-US" dirty="0"/>
              <a:t> Connect App</a:t>
            </a:r>
            <a:br>
              <a:rPr lang="en-US" dirty="0"/>
            </a:br>
            <a:r>
              <a:rPr lang="en-US" sz="2000" dirty="0"/>
              <a:t>Get more out of your printer.</a:t>
            </a: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4453394"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KEY FEATURES</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With Xerox Connect App for DocuShare Go, users can connect Xerox ConnectKey Technology-enabled multifunction printers directly and securely to their DocuShare Go account.</a:t>
            </a:r>
          </a:p>
          <a:p>
            <a:pPr lvl="0">
              <a:lnSpc>
                <a:spcPct val="100000"/>
              </a:lnSpc>
              <a:spcBef>
                <a:spcPts val="0"/>
              </a:spcBef>
              <a:buClr>
                <a:srgbClr val="000000"/>
              </a:buClr>
              <a:buSzPts val="1400"/>
            </a:pPr>
            <a:r>
              <a:rPr lang="en-US" sz="1200" b="1" dirty="0">
                <a:solidFill>
                  <a:srgbClr val="000000"/>
                </a:solidFill>
                <a:ea typeface="Arial"/>
                <a:cs typeface="Arial"/>
                <a:sym typeface="Arial"/>
              </a:rPr>
              <a:t>Single Sign-On*:</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Associate DocuShare login credentials with your business authentication solution  </a:t>
            </a:r>
          </a:p>
          <a:p>
            <a:pPr lvl="0">
              <a:lnSpc>
                <a:spcPct val="100000"/>
              </a:lnSpc>
              <a:spcBef>
                <a:spcPts val="0"/>
              </a:spcBef>
              <a:buClr>
                <a:srgbClr val="000000"/>
              </a:buClr>
              <a:buSzPts val="1400"/>
            </a:pPr>
            <a:r>
              <a:rPr lang="en-US" sz="1200" b="1" dirty="0">
                <a:solidFill>
                  <a:srgbClr val="000000"/>
                </a:solidFill>
                <a:ea typeface="Arial"/>
                <a:cs typeface="Arial"/>
                <a:sym typeface="Arial"/>
              </a:rPr>
              <a:t>Image Preview:</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050" dirty="0">
                <a:solidFill>
                  <a:srgbClr val="000000"/>
                </a:solidFill>
                <a:ea typeface="Arial"/>
                <a:cs typeface="Arial"/>
                <a:sym typeface="Arial"/>
              </a:rPr>
              <a:t>View scanned pages before submitting to avoid errors or missed pages</a:t>
            </a:r>
          </a:p>
          <a:p>
            <a:pPr lvl="0">
              <a:lnSpc>
                <a:spcPct val="100000"/>
              </a:lnSpc>
              <a:spcBef>
                <a:spcPts val="0"/>
              </a:spcBef>
              <a:buClr>
                <a:srgbClr val="000000"/>
              </a:buClr>
              <a:buSzPts val="1400"/>
            </a:pPr>
            <a:r>
              <a:rPr lang="en-US" sz="1200" b="1" dirty="0">
                <a:solidFill>
                  <a:srgbClr val="000000"/>
                </a:solidFill>
                <a:ea typeface="Arial"/>
                <a:cs typeface="Arial"/>
                <a:sym typeface="Arial"/>
              </a:rPr>
              <a:t>Email Copy:</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050" dirty="0">
                <a:solidFill>
                  <a:srgbClr val="000000"/>
                </a:solidFill>
                <a:ea typeface="Arial"/>
                <a:cs typeface="Arial"/>
                <a:sym typeface="Arial"/>
              </a:rPr>
              <a:t>Concurrently send a copy of the scanned file to email recipients</a:t>
            </a:r>
          </a:p>
          <a:p>
            <a:pPr lvl="0">
              <a:lnSpc>
                <a:spcPct val="100000"/>
              </a:lnSpc>
              <a:spcBef>
                <a:spcPts val="0"/>
              </a:spcBef>
              <a:buClr>
                <a:srgbClr val="000000"/>
              </a:buClr>
              <a:buSzPts val="1400"/>
            </a:pPr>
            <a:r>
              <a:rPr lang="en-US" sz="1200" b="1" dirty="0">
                <a:solidFill>
                  <a:srgbClr val="000000"/>
                </a:solidFill>
                <a:ea typeface="Arial"/>
                <a:cs typeface="Arial"/>
                <a:sym typeface="Arial"/>
              </a:rPr>
              <a:t>Collection / Folder Navigation:</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000" dirty="0">
                <a:solidFill>
                  <a:srgbClr val="000000"/>
                </a:solidFill>
                <a:ea typeface="Arial"/>
                <a:cs typeface="Arial"/>
                <a:sym typeface="Arial"/>
              </a:rPr>
              <a:t>Easy navigation including file search enables users to find documents quickly</a:t>
            </a:r>
          </a:p>
          <a:p>
            <a:pPr lvl="0">
              <a:lnSpc>
                <a:spcPts val="1640"/>
              </a:lnSpc>
              <a:spcBef>
                <a:spcPts val="0"/>
              </a:spcBef>
              <a:spcAft>
                <a:spcPts val="300"/>
              </a:spcAft>
              <a:buClr>
                <a:srgbClr val="000000"/>
              </a:buClr>
              <a:buSzPts val="1400"/>
            </a:pPr>
            <a:endParaRPr lang="en-US" sz="1050" dirty="0">
              <a:solidFill>
                <a:srgbClr val="000000"/>
              </a:solidFill>
              <a:ea typeface="Arial"/>
              <a:cs typeface="Arial"/>
              <a:sym typeface="Arial"/>
            </a:endParaRPr>
          </a:p>
          <a:p>
            <a:pPr lvl="0">
              <a:lnSpc>
                <a:spcPts val="1640"/>
              </a:lnSpc>
              <a:spcBef>
                <a:spcPts val="0"/>
              </a:spcBef>
              <a:spcAft>
                <a:spcPts val="300"/>
              </a:spcAft>
              <a:buClr>
                <a:srgbClr val="000000"/>
              </a:buClr>
              <a:buSzPts val="1400"/>
            </a:pPr>
            <a:endParaRPr lang="en-US" sz="1100" dirty="0">
              <a:solidFill>
                <a:srgbClr val="000000"/>
              </a:solidFill>
              <a:ea typeface="Arial"/>
              <a:cs typeface="Arial"/>
              <a:sym typeface="Arial"/>
            </a:endParaRPr>
          </a:p>
        </p:txBody>
      </p:sp>
      <p:grpSp>
        <p:nvGrpSpPr>
          <p:cNvPr id="6" name="Group 5">
            <a:extLst>
              <a:ext uri="{FF2B5EF4-FFF2-40B4-BE49-F238E27FC236}">
                <a16:creationId xmlns:a16="http://schemas.microsoft.com/office/drawing/2014/main" id="{8CD9A465-AF4A-1140-B9BC-1DE40E4E74C8}"/>
              </a:ext>
            </a:extLst>
          </p:cNvPr>
          <p:cNvGrpSpPr/>
          <p:nvPr/>
        </p:nvGrpSpPr>
        <p:grpSpPr>
          <a:xfrm>
            <a:off x="5316150" y="1178558"/>
            <a:ext cx="1647106" cy="986749"/>
            <a:chOff x="5316150" y="1178558"/>
            <a:chExt cx="1647106" cy="986749"/>
          </a:xfrm>
        </p:grpSpPr>
        <p:pic>
          <p:nvPicPr>
            <p:cNvPr id="13" name="Google Shape;559;p24" descr="A picture containing indoor, sitting, table, computer&#10;&#10;Description automatically generated">
              <a:extLst>
                <a:ext uri="{FF2B5EF4-FFF2-40B4-BE49-F238E27FC236}">
                  <a16:creationId xmlns:a16="http://schemas.microsoft.com/office/drawing/2014/main" id="{5CE88354-3ADF-F442-A8B1-27CEB3DC8043}"/>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16150" y="1178558"/>
              <a:ext cx="1647106" cy="986749"/>
            </a:xfrm>
            <a:prstGeom prst="rect">
              <a:avLst/>
            </a:prstGeom>
            <a:noFill/>
            <a:ln>
              <a:noFill/>
            </a:ln>
          </p:spPr>
        </p:pic>
        <p:pic>
          <p:nvPicPr>
            <p:cNvPr id="15" name="Google Shape;560;p24" descr="Graphical user interface&#10;&#10;Description automatically generated">
              <a:extLst>
                <a:ext uri="{FF2B5EF4-FFF2-40B4-BE49-F238E27FC236}">
                  <a16:creationId xmlns:a16="http://schemas.microsoft.com/office/drawing/2014/main" id="{A7588CC8-6036-9942-B955-4605E9014856}"/>
                </a:ext>
              </a:extLst>
            </p:cNvPr>
            <p:cNvPicPr preferRelativeResize="0"/>
            <p:nvPr/>
          </p:nvPicPr>
          <p:blipFill rotWithShape="1">
            <a:blip r:embed="rId4">
              <a:alphaModFix/>
            </a:blip>
            <a:srcRect/>
            <a:stretch/>
          </p:blipFill>
          <p:spPr>
            <a:xfrm>
              <a:off x="6271792" y="1202003"/>
              <a:ext cx="668017" cy="501013"/>
            </a:xfrm>
            <a:prstGeom prst="rect">
              <a:avLst/>
            </a:prstGeom>
            <a:noFill/>
            <a:ln>
              <a:noFill/>
            </a:ln>
          </p:spPr>
        </p:pic>
      </p:grpSp>
      <p:pic>
        <p:nvPicPr>
          <p:cNvPr id="17" name="Google Shape;561;p24" descr="Graphical user interface, text, application, email&#10;&#10;Description automatically generated">
            <a:extLst>
              <a:ext uri="{FF2B5EF4-FFF2-40B4-BE49-F238E27FC236}">
                <a16:creationId xmlns:a16="http://schemas.microsoft.com/office/drawing/2014/main" id="{C3C4A532-BD2C-4947-AB25-BD7A24588FFC}"/>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316147" y="3348369"/>
            <a:ext cx="1647108" cy="988265"/>
          </a:xfrm>
          <a:prstGeom prst="rect">
            <a:avLst/>
          </a:prstGeom>
          <a:noFill/>
          <a:ln>
            <a:noFill/>
          </a:ln>
        </p:spPr>
      </p:pic>
      <p:pic>
        <p:nvPicPr>
          <p:cNvPr id="18" name="Google Shape;562;p24" descr="Graphical user interface, application&#10;&#10;Description automatically generated">
            <a:extLst>
              <a:ext uri="{FF2B5EF4-FFF2-40B4-BE49-F238E27FC236}">
                <a16:creationId xmlns:a16="http://schemas.microsoft.com/office/drawing/2014/main" id="{48B65834-23B0-0C47-A57A-4D8650B31E23}"/>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5316148" y="2265469"/>
            <a:ext cx="1647107" cy="988264"/>
          </a:xfrm>
          <a:prstGeom prst="rect">
            <a:avLst/>
          </a:prstGeom>
          <a:noFill/>
          <a:ln>
            <a:noFill/>
          </a:ln>
        </p:spPr>
      </p:pic>
      <p:pic>
        <p:nvPicPr>
          <p:cNvPr id="19" name="Google Shape;563;p24" descr="Graphical user interface, application, email&#10;&#10;Description automatically generated">
            <a:extLst>
              <a:ext uri="{FF2B5EF4-FFF2-40B4-BE49-F238E27FC236}">
                <a16:creationId xmlns:a16="http://schemas.microsoft.com/office/drawing/2014/main" id="{E50A4B45-52DC-324D-817B-B8F8DC7212D7}"/>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109347" y="2262356"/>
            <a:ext cx="1644583" cy="986750"/>
          </a:xfrm>
          <a:prstGeom prst="rect">
            <a:avLst/>
          </a:prstGeom>
          <a:noFill/>
          <a:ln>
            <a:noFill/>
          </a:ln>
        </p:spPr>
      </p:pic>
      <p:pic>
        <p:nvPicPr>
          <p:cNvPr id="20" name="Google Shape;564;p24" descr="Graphical user interface, application&#10;&#10;Description automatically generated">
            <a:extLst>
              <a:ext uri="{FF2B5EF4-FFF2-40B4-BE49-F238E27FC236}">
                <a16:creationId xmlns:a16="http://schemas.microsoft.com/office/drawing/2014/main" id="{73838873-5A4F-3E41-9C62-B0E4D915A636}"/>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7109348" y="3348369"/>
            <a:ext cx="1647105" cy="988263"/>
          </a:xfrm>
          <a:prstGeom prst="rect">
            <a:avLst/>
          </a:prstGeom>
          <a:noFill/>
          <a:ln>
            <a:noFill/>
          </a:ln>
        </p:spPr>
      </p:pic>
      <p:pic>
        <p:nvPicPr>
          <p:cNvPr id="21" name="Google Shape;565;p24" descr="Graphical user interface&#10;&#10;Description automatically generated">
            <a:extLst>
              <a:ext uri="{FF2B5EF4-FFF2-40B4-BE49-F238E27FC236}">
                <a16:creationId xmlns:a16="http://schemas.microsoft.com/office/drawing/2014/main" id="{939F6655-D6B5-9B45-8C89-4ABA5FE05964}"/>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7109348" y="1182706"/>
            <a:ext cx="1644582" cy="986749"/>
          </a:xfrm>
          <a:prstGeom prst="rect">
            <a:avLst/>
          </a:prstGeom>
          <a:noFill/>
          <a:ln>
            <a:noFill/>
          </a:ln>
        </p:spPr>
      </p:pic>
      <p:sp>
        <p:nvSpPr>
          <p:cNvPr id="4" name="TextBox 3">
            <a:extLst>
              <a:ext uri="{FF2B5EF4-FFF2-40B4-BE49-F238E27FC236}">
                <a16:creationId xmlns:a16="http://schemas.microsoft.com/office/drawing/2014/main" id="{3FCDEABA-DA64-4E47-BA25-F17C2E6F2684}"/>
              </a:ext>
            </a:extLst>
          </p:cNvPr>
          <p:cNvSpPr txBox="1"/>
          <p:nvPr/>
        </p:nvSpPr>
        <p:spPr>
          <a:xfrm>
            <a:off x="387547" y="4530534"/>
            <a:ext cx="4987570" cy="92333"/>
          </a:xfrm>
          <a:prstGeom prst="rect">
            <a:avLst/>
          </a:prstGeom>
          <a:noFill/>
        </p:spPr>
        <p:txBody>
          <a:bodyPr wrap="square" lIns="0" tIns="0" rIns="0" bIns="0" rtlCol="0">
            <a:spAutoFit/>
          </a:bodyPr>
          <a:lstStyle/>
          <a:p>
            <a:r>
              <a:rPr lang="en-US" sz="600" dirty="0">
                <a:solidFill>
                  <a:srgbClr val="000000"/>
                </a:solidFill>
              </a:rPr>
              <a:t>*Supported authentication required, e.g., Xerox</a:t>
            </a:r>
            <a:r>
              <a:rPr lang="en-US" sz="600" baseline="30000" dirty="0">
                <a:solidFill>
                  <a:srgbClr val="000000"/>
                </a:solidFill>
              </a:rPr>
              <a:t>®</a:t>
            </a:r>
            <a:r>
              <a:rPr lang="en-US" sz="600" dirty="0">
                <a:solidFill>
                  <a:srgbClr val="000000"/>
                </a:solidFill>
              </a:rPr>
              <a:t> Workplace Solutions (www.xerox.com/workplacesolutions)</a:t>
            </a:r>
            <a:endParaRPr lang="en-US" sz="600" dirty="0"/>
          </a:p>
        </p:txBody>
      </p:sp>
    </p:spTree>
    <p:extLst>
      <p:ext uri="{BB962C8B-B14F-4D97-AF65-F5344CB8AC3E}">
        <p14:creationId xmlns:p14="http://schemas.microsoft.com/office/powerpoint/2010/main" val="340857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FDB73E-121E-4EC7-A03A-C93E6E54DE7E}"/>
              </a:ext>
            </a:extLst>
          </p:cNvPr>
          <p:cNvSpPr>
            <a:spLocks noGrp="1"/>
          </p:cNvSpPr>
          <p:nvPr>
            <p:ph type="title"/>
          </p:nvPr>
        </p:nvSpPr>
        <p:spPr/>
        <p:txBody>
          <a:bodyPr/>
          <a:lstStyle/>
          <a:p>
            <a:r>
              <a:rPr lang="en-GB" dirty="0"/>
              <a:t>Xerox Workflow Central</a:t>
            </a:r>
            <a:br>
              <a:rPr lang="en-GB" dirty="0"/>
            </a:br>
            <a:r>
              <a:rPr lang="en-GB" sz="2000" dirty="0">
                <a:solidFill>
                  <a:srgbClr val="FFFFFF"/>
                </a:solidFill>
              </a:rPr>
              <a:t>Convert files into more usable, and actionable, formats.</a:t>
            </a:r>
            <a:r>
              <a:rPr lang="en-US" sz="2000" dirty="0">
                <a:solidFill>
                  <a:srgbClr val="FFFFFF"/>
                </a:solidFill>
              </a:rPr>
              <a:t> </a:t>
            </a:r>
            <a:endParaRPr lang="en-US" dirty="0"/>
          </a:p>
        </p:txBody>
      </p:sp>
      <p:sp>
        <p:nvSpPr>
          <p:cNvPr id="12" name="TextBox 11">
            <a:extLst>
              <a:ext uri="{FF2B5EF4-FFF2-40B4-BE49-F238E27FC236}">
                <a16:creationId xmlns:a16="http://schemas.microsoft.com/office/drawing/2014/main" id="{883EBD4C-F787-4810-9A62-A3129F0894D1}"/>
              </a:ext>
            </a:extLst>
          </p:cNvPr>
          <p:cNvSpPr txBox="1"/>
          <p:nvPr/>
        </p:nvSpPr>
        <p:spPr>
          <a:xfrm>
            <a:off x="5005299" y="4280289"/>
            <a:ext cx="1820194" cy="230832"/>
          </a:xfrm>
          <a:prstGeom prst="rect">
            <a:avLst/>
          </a:prstGeom>
          <a:noFill/>
        </p:spPr>
        <p:txBody>
          <a:bodyPr wrap="square" rtlCol="0">
            <a:spAutoFit/>
          </a:bodyPr>
          <a:lstStyle/>
          <a:p>
            <a:pPr algn="ctr"/>
            <a:r>
              <a:rPr lang="en-GB" sz="900" dirty="0"/>
              <a:t>Input Source</a:t>
            </a:r>
            <a:endParaRPr lang="en-US" sz="900" dirty="0"/>
          </a:p>
        </p:txBody>
      </p:sp>
      <p:sp>
        <p:nvSpPr>
          <p:cNvPr id="13" name="TextBox 12">
            <a:extLst>
              <a:ext uri="{FF2B5EF4-FFF2-40B4-BE49-F238E27FC236}">
                <a16:creationId xmlns:a16="http://schemas.microsoft.com/office/drawing/2014/main" id="{43C56917-5B37-4E34-8213-087A05A29A3D}"/>
              </a:ext>
            </a:extLst>
          </p:cNvPr>
          <p:cNvSpPr txBox="1"/>
          <p:nvPr/>
        </p:nvSpPr>
        <p:spPr>
          <a:xfrm>
            <a:off x="6928652" y="4280289"/>
            <a:ext cx="1820195" cy="230832"/>
          </a:xfrm>
          <a:prstGeom prst="rect">
            <a:avLst/>
          </a:prstGeom>
          <a:noFill/>
        </p:spPr>
        <p:txBody>
          <a:bodyPr wrap="square" rtlCol="0">
            <a:spAutoFit/>
          </a:bodyPr>
          <a:lstStyle/>
          <a:p>
            <a:pPr algn="ctr"/>
            <a:r>
              <a:rPr lang="en-GB" sz="900" dirty="0"/>
              <a:t>Output Destination</a:t>
            </a:r>
            <a:endParaRPr lang="en-US" sz="900" dirty="0"/>
          </a:p>
        </p:txBody>
      </p:sp>
      <p:sp>
        <p:nvSpPr>
          <p:cNvPr id="15" name="Text Placeholder 3">
            <a:extLst>
              <a:ext uri="{FF2B5EF4-FFF2-40B4-BE49-F238E27FC236}">
                <a16:creationId xmlns:a16="http://schemas.microsoft.com/office/drawing/2014/main" id="{9004D9FA-57BC-4980-9AC7-B3AE0BE9C24E}"/>
              </a:ext>
            </a:extLst>
          </p:cNvPr>
          <p:cNvSpPr>
            <a:spLocks noGrp="1"/>
          </p:cNvSpPr>
          <p:nvPr>
            <p:ph type="body" sz="quarter" idx="13"/>
          </p:nvPr>
        </p:nvSpPr>
        <p:spPr>
          <a:xfrm>
            <a:off x="387547" y="1471289"/>
            <a:ext cx="4453394"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KEY FEATURES</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Xerox Workflow Central Platform </a:t>
            </a:r>
            <a:r>
              <a:rPr lang="en-GB" sz="1200" dirty="0">
                <a:solidFill>
                  <a:srgbClr val="000000"/>
                </a:solidFill>
                <a:ea typeface="Arial"/>
                <a:cs typeface="Arial"/>
                <a:sym typeface="Arial"/>
              </a:rPr>
              <a:t>makes it easy to transform documents instantly from any device, including PCs, tablets, mobile devices and multifunction printers</a:t>
            </a:r>
            <a:r>
              <a:rPr lang="en-US" sz="1200" dirty="0">
                <a:solidFill>
                  <a:srgbClr val="000000"/>
                </a:solidFill>
                <a:ea typeface="Arial"/>
                <a:cs typeface="Arial"/>
                <a:sym typeface="Arial"/>
              </a:rPr>
              <a:t>.</a:t>
            </a:r>
          </a:p>
          <a:p>
            <a:pPr lvl="0">
              <a:lnSpc>
                <a:spcPct val="100000"/>
              </a:lnSpc>
              <a:spcBef>
                <a:spcPts val="0"/>
              </a:spcBef>
              <a:buClr>
                <a:srgbClr val="000000"/>
              </a:buClr>
              <a:buSzPts val="1400"/>
            </a:pPr>
            <a:r>
              <a:rPr lang="en-GB" sz="1050" b="1" dirty="0">
                <a:solidFill>
                  <a:srgbClr val="000000"/>
                </a:solidFill>
                <a:ea typeface="Arial"/>
                <a:cs typeface="Arial"/>
                <a:sym typeface="Arial"/>
              </a:rPr>
              <a:t>Start with physical or digital files</a:t>
            </a:r>
            <a:r>
              <a:rPr lang="en-US" sz="1050" b="1" dirty="0">
                <a:solidFill>
                  <a:srgbClr val="000000"/>
                </a:solidFill>
                <a:ea typeface="Arial"/>
                <a:cs typeface="Arial"/>
                <a:sym typeface="Arial"/>
              </a:rPr>
              <a:t>:</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000" dirty="0">
                <a:solidFill>
                  <a:srgbClr val="000000"/>
                </a:solidFill>
                <a:ea typeface="Arial"/>
                <a:cs typeface="Arial"/>
                <a:sym typeface="Arial"/>
              </a:rPr>
              <a:t>Import digital files from DocuShare Go*</a:t>
            </a:r>
          </a:p>
          <a:p>
            <a:pPr lvl="0">
              <a:lnSpc>
                <a:spcPct val="100000"/>
              </a:lnSpc>
              <a:spcBef>
                <a:spcPts val="0"/>
              </a:spcBef>
              <a:buClr>
                <a:srgbClr val="000000"/>
              </a:buClr>
              <a:buSzPts val="1400"/>
            </a:pPr>
            <a:r>
              <a:rPr lang="en-US" sz="1050" b="1" dirty="0">
                <a:solidFill>
                  <a:srgbClr val="000000"/>
                </a:solidFill>
                <a:ea typeface="Arial"/>
                <a:cs typeface="Arial"/>
                <a:sym typeface="Arial"/>
              </a:rPr>
              <a:t>Define your workflow:</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GB" sz="900" dirty="0">
                <a:solidFill>
                  <a:srgbClr val="000000"/>
                </a:solidFill>
                <a:ea typeface="Arial"/>
                <a:cs typeface="Arial"/>
                <a:sym typeface="Arial"/>
              </a:rPr>
              <a:t>Convert documents into more usable formats such as Word, Excel, MP3</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GB" sz="900" dirty="0">
                <a:solidFill>
                  <a:srgbClr val="000000"/>
                </a:solidFill>
                <a:ea typeface="Arial"/>
                <a:cs typeface="Arial"/>
                <a:sym typeface="Arial"/>
              </a:rPr>
              <a:t>Transform into different languages or redact sensitive data</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GB" sz="900" dirty="0">
                <a:solidFill>
                  <a:srgbClr val="000000"/>
                </a:solidFill>
                <a:ea typeface="Arial"/>
                <a:cs typeface="Arial"/>
                <a:sym typeface="Arial"/>
              </a:rPr>
              <a:t>Select from over 10 pre-set combination workflows</a:t>
            </a:r>
          </a:p>
          <a:p>
            <a:pPr lvl="0">
              <a:lnSpc>
                <a:spcPct val="100000"/>
              </a:lnSpc>
              <a:spcBef>
                <a:spcPts val="0"/>
              </a:spcBef>
              <a:buClr>
                <a:srgbClr val="000000"/>
              </a:buClr>
              <a:buSzPts val="1400"/>
            </a:pPr>
            <a:r>
              <a:rPr lang="en-GB" sz="1050" b="1" dirty="0">
                <a:solidFill>
                  <a:srgbClr val="000000"/>
                </a:solidFill>
                <a:ea typeface="Arial"/>
                <a:cs typeface="Arial"/>
                <a:sym typeface="Arial"/>
              </a:rPr>
              <a:t>Choose your output</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GB" sz="900" dirty="0">
                <a:solidFill>
                  <a:srgbClr val="000000"/>
                </a:solidFill>
                <a:ea typeface="Arial"/>
                <a:cs typeface="Arial"/>
                <a:sym typeface="Arial"/>
              </a:rPr>
              <a:t>Email, download, print from MFP or route to back to DocuShare Go* or other popular cloud repositories:</a:t>
            </a:r>
          </a:p>
        </p:txBody>
      </p:sp>
      <p:pic>
        <p:nvPicPr>
          <p:cNvPr id="10" name="Picture 9">
            <a:extLst>
              <a:ext uri="{FF2B5EF4-FFF2-40B4-BE49-F238E27FC236}">
                <a16:creationId xmlns:a16="http://schemas.microsoft.com/office/drawing/2014/main" id="{6EEF98BC-726D-4E84-A614-1CDFAEDDD6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05297" y="1425124"/>
            <a:ext cx="3743550" cy="2460350"/>
          </a:xfrm>
          <a:prstGeom prst="rect">
            <a:avLst/>
          </a:prstGeom>
        </p:spPr>
      </p:pic>
      <p:pic>
        <p:nvPicPr>
          <p:cNvPr id="11" name="Picture 10">
            <a:extLst>
              <a:ext uri="{FF2B5EF4-FFF2-40B4-BE49-F238E27FC236}">
                <a16:creationId xmlns:a16="http://schemas.microsoft.com/office/drawing/2014/main" id="{60444865-4D77-4A00-825E-AF1F5CD257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05298" y="2655300"/>
            <a:ext cx="1820194" cy="1624989"/>
          </a:xfrm>
          <a:prstGeom prst="rect">
            <a:avLst/>
          </a:prstGeom>
        </p:spPr>
      </p:pic>
      <p:pic>
        <p:nvPicPr>
          <p:cNvPr id="9" name="Picture 8">
            <a:extLst>
              <a:ext uri="{FF2B5EF4-FFF2-40B4-BE49-F238E27FC236}">
                <a16:creationId xmlns:a16="http://schemas.microsoft.com/office/drawing/2014/main" id="{C82DBA2A-4F48-4EF6-A445-A9571EF465E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28653" y="2655299"/>
            <a:ext cx="1820194" cy="1624989"/>
          </a:xfrm>
          <a:prstGeom prst="rect">
            <a:avLst/>
          </a:prstGeom>
        </p:spPr>
      </p:pic>
      <p:sp>
        <p:nvSpPr>
          <p:cNvPr id="14" name="TextBox 13">
            <a:extLst>
              <a:ext uri="{FF2B5EF4-FFF2-40B4-BE49-F238E27FC236}">
                <a16:creationId xmlns:a16="http://schemas.microsoft.com/office/drawing/2014/main" id="{30DB11C7-2FC1-4A0E-B558-C488E1447F90}"/>
              </a:ext>
            </a:extLst>
          </p:cNvPr>
          <p:cNvSpPr txBox="1"/>
          <p:nvPr/>
        </p:nvSpPr>
        <p:spPr>
          <a:xfrm>
            <a:off x="319195" y="4590854"/>
            <a:ext cx="3743550" cy="263727"/>
          </a:xfrm>
          <a:prstGeom prst="rect">
            <a:avLst/>
          </a:prstGeom>
          <a:noFill/>
        </p:spPr>
        <p:txBody>
          <a:bodyPr wrap="square">
            <a:spAutoFit/>
          </a:bodyPr>
          <a:lstStyle/>
          <a:p>
            <a:pPr lvl="0">
              <a:lnSpc>
                <a:spcPts val="1640"/>
              </a:lnSpc>
              <a:spcBef>
                <a:spcPts val="0"/>
              </a:spcBef>
              <a:spcAft>
                <a:spcPts val="300"/>
              </a:spcAft>
              <a:buClr>
                <a:srgbClr val="000000"/>
              </a:buClr>
              <a:buSzPts val="1400"/>
            </a:pPr>
            <a:r>
              <a:rPr lang="en-US" sz="600" dirty="0">
                <a:solidFill>
                  <a:srgbClr val="000000"/>
                </a:solidFill>
                <a:ea typeface="Arial"/>
                <a:cs typeface="Arial"/>
                <a:sym typeface="Arial"/>
              </a:rPr>
              <a:t>*Only available with US data center hosted accounts (EU support Oct 2022).</a:t>
            </a:r>
          </a:p>
        </p:txBody>
      </p:sp>
    </p:spTree>
    <p:extLst>
      <p:ext uri="{BB962C8B-B14F-4D97-AF65-F5344CB8AC3E}">
        <p14:creationId xmlns:p14="http://schemas.microsoft.com/office/powerpoint/2010/main" val="413482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8A3279-77CD-41E4-A028-5ADDBED8B5A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63919" y="1986198"/>
            <a:ext cx="4956521" cy="2402922"/>
          </a:xfrm>
          <a:prstGeom prst="rect">
            <a:avLst/>
          </a:prstGeom>
        </p:spPr>
      </p:pic>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3382472" cy="311956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VIRTUAL AND INSTANT</a:t>
            </a:r>
          </a:p>
          <a:p>
            <a:pPr lvl="0">
              <a:lnSpc>
                <a:spcPts val="1750"/>
              </a:lnSpc>
              <a:spcBef>
                <a:spcPts val="0"/>
              </a:spcBef>
              <a:spcAft>
                <a:spcPts val="600"/>
              </a:spcAft>
              <a:buClr>
                <a:srgbClr val="000000"/>
              </a:buClr>
              <a:buSzPts val="1400"/>
            </a:pPr>
            <a:r>
              <a:rPr lang="en-US" sz="1200" dirty="0">
                <a:solidFill>
                  <a:srgbClr val="000000"/>
                </a:solidFill>
                <a:ea typeface="Arial"/>
                <a:cs typeface="Arial"/>
                <a:sym typeface="Arial"/>
              </a:rPr>
              <a:t>DocuShare Go is designed to be simple and intuitive with minimal training required. But if help is needed, it's only a click away.</a:t>
            </a:r>
          </a:p>
          <a:p>
            <a:pPr lvl="0">
              <a:lnSpc>
                <a:spcPct val="100000"/>
              </a:lnSpc>
              <a:spcBef>
                <a:spcPts val="0"/>
              </a:spcBef>
              <a:spcAft>
                <a:spcPts val="300"/>
              </a:spcAft>
              <a:buClr>
                <a:srgbClr val="000000"/>
              </a:buClr>
              <a:buSzPts val="1400"/>
            </a:pPr>
            <a:r>
              <a:rPr lang="en-US" sz="1200" b="1" dirty="0">
                <a:solidFill>
                  <a:srgbClr val="000000"/>
                </a:solidFill>
                <a:ea typeface="Arial"/>
                <a:cs typeface="Arial"/>
                <a:sym typeface="Arial"/>
              </a:rPr>
              <a:t>24/7 bot* support: </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200" dirty="0">
                <a:solidFill>
                  <a:srgbClr val="000000"/>
                </a:solidFill>
                <a:ea typeface="Arial"/>
                <a:cs typeface="Arial"/>
                <a:sym typeface="Arial"/>
              </a:rPr>
              <a:t>Easily accessible from the help menu</a:t>
            </a:r>
          </a:p>
          <a:p>
            <a:pPr marL="120650" lvl="0" indent="-120650">
              <a:lnSpc>
                <a:spcPts val="1640"/>
              </a:lnSpc>
              <a:spcBef>
                <a:spcPts val="0"/>
              </a:spcBef>
              <a:spcAft>
                <a:spcPts val="900"/>
              </a:spcAft>
              <a:buClr>
                <a:srgbClr val="000000"/>
              </a:buClr>
              <a:buSzPts val="1400"/>
              <a:buFont typeface="Arial" panose="020B0604020202020204" pitchFamily="34" charset="0"/>
              <a:buChar char="•"/>
            </a:pPr>
            <a:r>
              <a:rPr lang="en-US" sz="1200" dirty="0">
                <a:solidFill>
                  <a:srgbClr val="000000"/>
                </a:solidFill>
                <a:ea typeface="Arial"/>
                <a:cs typeface="Arial"/>
                <a:sym typeface="Arial"/>
              </a:rPr>
              <a:t>Can answer most standard questions</a:t>
            </a:r>
            <a:endParaRPr lang="en-US" sz="1200" b="1" dirty="0">
              <a:solidFill>
                <a:srgbClr val="000000"/>
              </a:solidFill>
              <a:ea typeface="Arial"/>
              <a:cs typeface="Arial"/>
              <a:sym typeface="Arial"/>
            </a:endParaRPr>
          </a:p>
          <a:p>
            <a:pPr lvl="0">
              <a:lnSpc>
                <a:spcPct val="100000"/>
              </a:lnSpc>
              <a:spcBef>
                <a:spcPts val="0"/>
              </a:spcBef>
              <a:spcAft>
                <a:spcPts val="300"/>
              </a:spcAft>
              <a:buClr>
                <a:srgbClr val="000000"/>
              </a:buClr>
              <a:buSzPts val="1400"/>
            </a:pPr>
            <a:r>
              <a:rPr lang="en-US" sz="1200" b="1" dirty="0">
                <a:solidFill>
                  <a:srgbClr val="000000"/>
                </a:solidFill>
                <a:ea typeface="Arial"/>
                <a:cs typeface="Arial"/>
                <a:sym typeface="Arial"/>
              </a:rPr>
              <a:t>Online support community site** containing:</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FAQs</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Quick Start Guides</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Tutorial Videos</a:t>
            </a:r>
          </a:p>
          <a:p>
            <a:pPr marL="120650" lvl="0" indent="-120650">
              <a:lnSpc>
                <a:spcPts val="1640"/>
              </a:lnSpc>
              <a:spcBef>
                <a:spcPts val="0"/>
              </a:spcBef>
              <a:spcAft>
                <a:spcPts val="300"/>
              </a:spcAft>
              <a:buClr>
                <a:srgbClr val="000000"/>
              </a:buClr>
              <a:buSzPts val="1400"/>
              <a:buFont typeface="Arial" panose="020B0604020202020204" pitchFamily="34" charset="0"/>
              <a:buChar char="•"/>
            </a:pPr>
            <a:r>
              <a:rPr lang="en-US" sz="1100" dirty="0">
                <a:solidFill>
                  <a:srgbClr val="000000"/>
                </a:solidFill>
                <a:ea typeface="Arial"/>
                <a:cs typeface="Arial"/>
                <a:sym typeface="Arial"/>
              </a:rPr>
              <a:t>User Blog</a:t>
            </a:r>
          </a:p>
        </p:txBody>
      </p:sp>
      <p:sp>
        <p:nvSpPr>
          <p:cNvPr id="11" name="Rectangle 10">
            <a:extLst>
              <a:ext uri="{FF2B5EF4-FFF2-40B4-BE49-F238E27FC236}">
                <a16:creationId xmlns:a16="http://schemas.microsoft.com/office/drawing/2014/main" id="{73549D8A-5651-2F49-9CAA-D89E9D6F7057}"/>
              </a:ext>
            </a:extLst>
          </p:cNvPr>
          <p:cNvSpPr/>
          <p:nvPr/>
        </p:nvSpPr>
        <p:spPr>
          <a:xfrm>
            <a:off x="8807677" y="1971567"/>
            <a:ext cx="166542" cy="17910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894EDC-3CF9-1D40-9A78-C632CCBDD037}"/>
              </a:ext>
            </a:extLst>
          </p:cNvPr>
          <p:cNvSpPr/>
          <p:nvPr/>
        </p:nvSpPr>
        <p:spPr>
          <a:xfrm>
            <a:off x="6539790" y="2457907"/>
            <a:ext cx="2326232" cy="185806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EFA97C7-720F-422F-9444-CBAA5F01E0E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63919" y="642930"/>
            <a:ext cx="4956521" cy="3849074"/>
          </a:xfrm>
          <a:prstGeom prst="rect">
            <a:avLst/>
          </a:prstGeom>
        </p:spPr>
      </p:pic>
      <p:sp>
        <p:nvSpPr>
          <p:cNvPr id="10" name="Title 5">
            <a:extLst>
              <a:ext uri="{FF2B5EF4-FFF2-40B4-BE49-F238E27FC236}">
                <a16:creationId xmlns:a16="http://schemas.microsoft.com/office/drawing/2014/main" id="{3A344E93-5792-4826-B877-EEA876C37A85}"/>
              </a:ext>
            </a:extLst>
          </p:cNvPr>
          <p:cNvSpPr txBox="1">
            <a:spLocks/>
          </p:cNvSpPr>
          <p:nvPr/>
        </p:nvSpPr>
        <p:spPr>
          <a:xfrm>
            <a:off x="390417" y="339725"/>
            <a:ext cx="8368903" cy="928688"/>
          </a:xfrm>
          <a:prstGeom prst="rect">
            <a:avLst/>
          </a:prstGeom>
        </p:spPr>
        <p:txBody>
          <a:bodyPr lIns="0" tIns="0" rIns="0" bIns="0"/>
          <a:lstStyle>
            <a:lvl1pPr marL="0" indent="0" algn="l" defTabSz="685800" rtl="0" eaLnBrk="1" latinLnBrk="0" hangingPunct="1">
              <a:lnSpc>
                <a:spcPct val="90000"/>
              </a:lnSpc>
              <a:spcBef>
                <a:spcPct val="0"/>
              </a:spcBef>
              <a:buClrTx/>
              <a:buFont typeface="Arial" panose="020B0604020202020204" pitchFamily="34" charset="0"/>
              <a:buNone/>
              <a:defRPr lang="en-US" sz="2700" kern="1200" dirty="0">
                <a:solidFill>
                  <a:schemeClr val="bg1"/>
                </a:solidFill>
                <a:latin typeface="+mj-lt"/>
                <a:ea typeface="+mj-ea"/>
                <a:cs typeface="+mj-cs"/>
              </a:defRPr>
            </a:lvl1pPr>
          </a:lstStyle>
          <a:p>
            <a:r>
              <a:rPr lang="en-GB" dirty="0"/>
              <a:t>Support</a:t>
            </a:r>
            <a:br>
              <a:rPr lang="en-GB" dirty="0"/>
            </a:br>
            <a:r>
              <a:rPr lang="en-GB" sz="2000" dirty="0">
                <a:solidFill>
                  <a:srgbClr val="FFFFFF"/>
                </a:solidFill>
              </a:rPr>
              <a:t>Online and always available. </a:t>
            </a:r>
            <a:endParaRPr lang="en-GB" dirty="0"/>
          </a:p>
        </p:txBody>
      </p:sp>
      <p:sp>
        <p:nvSpPr>
          <p:cNvPr id="13" name="TextBox 12">
            <a:extLst>
              <a:ext uri="{FF2B5EF4-FFF2-40B4-BE49-F238E27FC236}">
                <a16:creationId xmlns:a16="http://schemas.microsoft.com/office/drawing/2014/main" id="{15E1C482-3C2F-4C65-9965-C22F84326C4A}"/>
              </a:ext>
            </a:extLst>
          </p:cNvPr>
          <p:cNvSpPr txBox="1"/>
          <p:nvPr/>
        </p:nvSpPr>
        <p:spPr>
          <a:xfrm>
            <a:off x="319195" y="4590854"/>
            <a:ext cx="3743550" cy="276999"/>
          </a:xfrm>
          <a:prstGeom prst="rect">
            <a:avLst/>
          </a:prstGeom>
          <a:noFill/>
        </p:spPr>
        <p:txBody>
          <a:bodyPr wrap="square">
            <a:spAutoFit/>
          </a:bodyPr>
          <a:lstStyle/>
          <a:p>
            <a:pPr lvl="0">
              <a:spcBef>
                <a:spcPts val="0"/>
              </a:spcBef>
              <a:buClr>
                <a:srgbClr val="000000"/>
              </a:buClr>
              <a:buSzPts val="1400"/>
            </a:pPr>
            <a:r>
              <a:rPr lang="en-US" sz="600" dirty="0">
                <a:solidFill>
                  <a:srgbClr val="000000"/>
                </a:solidFill>
                <a:ea typeface="Arial"/>
                <a:cs typeface="Arial"/>
                <a:sym typeface="Arial"/>
              </a:rPr>
              <a:t> *English only.</a:t>
            </a:r>
          </a:p>
          <a:p>
            <a:pPr lvl="0">
              <a:spcBef>
                <a:spcPts val="0"/>
              </a:spcBef>
              <a:buClr>
                <a:srgbClr val="000000"/>
              </a:buClr>
              <a:buSzPts val="1400"/>
            </a:pPr>
            <a:r>
              <a:rPr lang="en-US" sz="600" dirty="0">
                <a:solidFill>
                  <a:srgbClr val="000000"/>
                </a:solidFill>
                <a:ea typeface="Arial"/>
                <a:cs typeface="Arial"/>
                <a:sym typeface="Arial"/>
              </a:rPr>
              <a:t>**English only, support for Chrome/Edge browser translation capability.</a:t>
            </a:r>
          </a:p>
        </p:txBody>
      </p:sp>
    </p:spTree>
    <p:extLst>
      <p:ext uri="{BB962C8B-B14F-4D97-AF65-F5344CB8AC3E}">
        <p14:creationId xmlns:p14="http://schemas.microsoft.com/office/powerpoint/2010/main" val="417719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animEffect transition="in" filter="fade">
                                      <p:cBhvr>
                                        <p:cTn id="7" dur="500"/>
                                        <p:tgtEl>
                                          <p:spTgt spid="2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
                                            <p:txEl>
                                              <p:pRg st="3" end="3"/>
                                            </p:txEl>
                                          </p:spTgt>
                                        </p:tgtEl>
                                        <p:attrNameLst>
                                          <p:attrName>style.visibility</p:attrName>
                                        </p:attrNameLst>
                                      </p:cBhvr>
                                      <p:to>
                                        <p:strVal val="visible"/>
                                      </p:to>
                                    </p:set>
                                    <p:animEffect transition="in" filter="fade">
                                      <p:cBhvr>
                                        <p:cTn id="10" dur="500"/>
                                        <p:tgtEl>
                                          <p:spTgt spid="28">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xEl>
                                              <p:pRg st="4" end="4"/>
                                            </p:txEl>
                                          </p:spTgt>
                                        </p:tgtEl>
                                        <p:attrNameLst>
                                          <p:attrName>style.visibility</p:attrName>
                                        </p:attrNameLst>
                                      </p:cBhvr>
                                      <p:to>
                                        <p:strVal val="visible"/>
                                      </p:to>
                                    </p:set>
                                    <p:animEffect transition="in" filter="fade">
                                      <p:cBhvr>
                                        <p:cTn id="13" dur="500"/>
                                        <p:tgtEl>
                                          <p:spTgt spid="28">
                                            <p:txEl>
                                              <p:pRg st="4" end="4"/>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00"/>
                            </p:stCondLst>
                            <p:childTnLst>
                              <p:par>
                                <p:cTn id="21" presetID="26" presetClass="emph" presetSubtype="0" repeatCount="3000" fill="hold" grpId="0" nodeType="afterEffect">
                                  <p:stCondLst>
                                    <p:cond delay="0"/>
                                  </p:stCondLst>
                                  <p:childTnLst>
                                    <p:animEffect transition="out" filter="fade">
                                      <p:cBhvr>
                                        <p:cTn id="22" dur="500" tmFilter="0, 0; .2, .5; .8, .5; 1, 0"/>
                                        <p:tgtEl>
                                          <p:spTgt spid="12"/>
                                        </p:tgtEl>
                                      </p:cBhvr>
                                    </p:animEffect>
                                    <p:animScale>
                                      <p:cBhvr>
                                        <p:cTn id="23" dur="250" autoRev="1" fill="hold"/>
                                        <p:tgtEl>
                                          <p:spTgt spid="12"/>
                                        </p:tgtEl>
                                      </p:cBhvr>
                                      <p:by x="105000" y="105000"/>
                                    </p:animScale>
                                  </p:childTnLst>
                                </p:cTn>
                              </p:par>
                              <p:par>
                                <p:cTn id="24" presetID="26" presetClass="emph" presetSubtype="0" repeatCount="3000" fill="hold" grpId="0" nodeType="withEffect">
                                  <p:stCondLst>
                                    <p:cond delay="0"/>
                                  </p:stCondLst>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animEffect transition="in" filter="fade">
                                      <p:cBhvr>
                                        <p:cTn id="31" dur="500"/>
                                        <p:tgtEl>
                                          <p:spTgt spid="28">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xEl>
                                              <p:pRg st="6" end="6"/>
                                            </p:txEl>
                                          </p:spTgt>
                                        </p:tgtEl>
                                        <p:attrNameLst>
                                          <p:attrName>style.visibility</p:attrName>
                                        </p:attrNameLst>
                                      </p:cBhvr>
                                      <p:to>
                                        <p:strVal val="visible"/>
                                      </p:to>
                                    </p:set>
                                    <p:animEffect transition="in" filter="fade">
                                      <p:cBhvr>
                                        <p:cTn id="34" dur="500"/>
                                        <p:tgtEl>
                                          <p:spTgt spid="28">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8">
                                            <p:txEl>
                                              <p:pRg st="7" end="7"/>
                                            </p:txEl>
                                          </p:spTgt>
                                        </p:tgtEl>
                                        <p:attrNameLst>
                                          <p:attrName>style.visibility</p:attrName>
                                        </p:attrNameLst>
                                      </p:cBhvr>
                                      <p:to>
                                        <p:strVal val="visible"/>
                                      </p:to>
                                    </p:set>
                                    <p:animEffect transition="in" filter="fade">
                                      <p:cBhvr>
                                        <p:cTn id="37" dur="500"/>
                                        <p:tgtEl>
                                          <p:spTgt spid="28">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xEl>
                                              <p:pRg st="8" end="8"/>
                                            </p:txEl>
                                          </p:spTgt>
                                        </p:tgtEl>
                                        <p:attrNameLst>
                                          <p:attrName>style.visibility</p:attrName>
                                        </p:attrNameLst>
                                      </p:cBhvr>
                                      <p:to>
                                        <p:strVal val="visible"/>
                                      </p:to>
                                    </p:set>
                                    <p:animEffect transition="in" filter="fade">
                                      <p:cBhvr>
                                        <p:cTn id="40" dur="500"/>
                                        <p:tgtEl>
                                          <p:spTgt spid="28">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xEl>
                                              <p:pRg st="9" end="9"/>
                                            </p:txEl>
                                          </p:spTgt>
                                        </p:tgtEl>
                                        <p:attrNameLst>
                                          <p:attrName>style.visibility</p:attrName>
                                        </p:attrNameLst>
                                      </p:cBhvr>
                                      <p:to>
                                        <p:strVal val="visible"/>
                                      </p:to>
                                    </p:set>
                                    <p:animEffect transition="in" filter="fade">
                                      <p:cBhvr>
                                        <p:cTn id="43" dur="500"/>
                                        <p:tgtEl>
                                          <p:spTgt spid="28">
                                            <p:txEl>
                                              <p:pRg st="9" end="9"/>
                                            </p:txEl>
                                          </p:spTgt>
                                        </p:tgtEl>
                                      </p:cBhvr>
                                    </p:animEffect>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56859-0F03-C14C-9DA8-8C479F6ACFDC}"/>
              </a:ext>
            </a:extLst>
          </p:cNvPr>
          <p:cNvSpPr>
            <a:spLocks noGrp="1"/>
          </p:cNvSpPr>
          <p:nvPr>
            <p:ph type="title"/>
          </p:nvPr>
        </p:nvSpPr>
        <p:spPr>
          <a:xfrm>
            <a:off x="388937" y="1200647"/>
            <a:ext cx="4572000" cy="1725433"/>
          </a:xfrm>
        </p:spPr>
        <p:txBody>
          <a:bodyPr/>
          <a:lstStyle/>
          <a:p>
            <a:pPr>
              <a:spcAft>
                <a:spcPts val="1200"/>
              </a:spcAft>
            </a:pPr>
            <a:r>
              <a:rPr lang="en-US" sz="2300" dirty="0"/>
              <a:t>Xerox DocuShare Go </a:t>
            </a:r>
            <a:br>
              <a:rPr lang="en-US" sz="2300" dirty="0"/>
            </a:br>
            <a:r>
              <a:rPr lang="en-US" sz="2300" dirty="0"/>
              <a:t>Content Management Platform</a:t>
            </a:r>
            <a:br>
              <a:rPr lang="en-US" sz="2300" dirty="0"/>
            </a:br>
            <a:br>
              <a:rPr lang="en-US" sz="300" dirty="0"/>
            </a:br>
            <a:r>
              <a:rPr lang="en-US" sz="4300" b="1" dirty="0">
                <a:solidFill>
                  <a:schemeClr val="tx1"/>
                </a:solidFill>
              </a:rPr>
              <a:t>Q&amp;A</a:t>
            </a:r>
          </a:p>
        </p:txBody>
      </p:sp>
    </p:spTree>
    <p:extLst>
      <p:ext uri="{BB962C8B-B14F-4D97-AF65-F5344CB8AC3E}">
        <p14:creationId xmlns:p14="http://schemas.microsoft.com/office/powerpoint/2010/main" val="423498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1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3</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4" name="Text Placeholder 3">
            <a:extLst>
              <a:ext uri="{FF2B5EF4-FFF2-40B4-BE49-F238E27FC236}">
                <a16:creationId xmlns:a16="http://schemas.microsoft.com/office/drawing/2014/main" id="{7A5839ED-1A46-5B46-AF3C-D05EEFA2DEE4}"/>
              </a:ext>
            </a:extLst>
          </p:cNvPr>
          <p:cNvSpPr>
            <a:spLocks noGrp="1"/>
          </p:cNvSpPr>
          <p:nvPr>
            <p:ph type="body" sz="quarter" idx="13"/>
          </p:nvPr>
        </p:nvSpPr>
        <p:spPr>
          <a:xfrm>
            <a:off x="1387831" y="1471289"/>
            <a:ext cx="6840430" cy="2479095"/>
          </a:xfrm>
        </p:spPr>
        <p:txBody>
          <a:bodyPr/>
          <a:lstStyle/>
          <a:p>
            <a:pPr>
              <a:lnSpc>
                <a:spcPct val="100000"/>
              </a:lnSpc>
              <a:spcBef>
                <a:spcPts val="0"/>
              </a:spcBef>
              <a:spcAft>
                <a:spcPts val="300"/>
              </a:spcAft>
              <a:buClr>
                <a:srgbClr val="000000"/>
              </a:buClr>
              <a:buSzPts val="1400"/>
            </a:pPr>
            <a:r>
              <a:rPr lang="en-US" sz="1200" b="1" spc="300" dirty="0">
                <a:solidFill>
                  <a:srgbClr val="D92231"/>
                </a:solidFill>
                <a:ea typeface="Arial"/>
                <a:cs typeface="Arial"/>
                <a:sym typeface="Arial"/>
              </a:rPr>
              <a:t>WHAT IT IS:</a:t>
            </a:r>
            <a:endParaRPr lang="en-US" sz="1200" dirty="0">
              <a:solidFill>
                <a:srgbClr val="D92231"/>
              </a:solidFill>
              <a:ea typeface="Arial"/>
              <a:cs typeface="Arial"/>
              <a:sym typeface="Arial"/>
            </a:endParaRPr>
          </a:p>
          <a:p>
            <a:pPr lvl="0">
              <a:lnSpc>
                <a:spcPts val="1750"/>
              </a:lnSpc>
              <a:spcBef>
                <a:spcPts val="0"/>
              </a:spcBef>
              <a:buClr>
                <a:srgbClr val="000000"/>
              </a:buClr>
              <a:buSzPts val="1400"/>
            </a:pPr>
            <a:r>
              <a:rPr lang="en-US" sz="1200" dirty="0">
                <a:solidFill>
                  <a:srgbClr val="000000"/>
                </a:solidFill>
                <a:ea typeface="Arial"/>
                <a:cs typeface="Arial"/>
                <a:sym typeface="Arial"/>
              </a:rPr>
              <a:t>DocuShare Go is a cloud-hosted (SaaS) collaborative Content Services Platform for business-centric processes that uses the latest artificial intelligence (AI) / machine learning (ML) technology.</a:t>
            </a:r>
          </a:p>
          <a:p>
            <a:pPr>
              <a:lnSpc>
                <a:spcPct val="100000"/>
              </a:lnSpc>
              <a:spcBef>
                <a:spcPts val="0"/>
              </a:spcBef>
              <a:spcAft>
                <a:spcPts val="600"/>
              </a:spcAft>
              <a:buClr>
                <a:srgbClr val="000000"/>
              </a:buClr>
              <a:buSzPts val="1400"/>
            </a:pPr>
            <a:endParaRPr lang="en-US" sz="1500" b="1" spc="300" dirty="0">
              <a:solidFill>
                <a:srgbClr val="D92231"/>
              </a:solidFill>
              <a:ea typeface="Arial"/>
              <a:cs typeface="Arial"/>
              <a:sym typeface="Arial"/>
            </a:endParaRPr>
          </a:p>
          <a:p>
            <a:pPr>
              <a:lnSpc>
                <a:spcPct val="100000"/>
              </a:lnSpc>
              <a:spcBef>
                <a:spcPts val="0"/>
              </a:spcBef>
              <a:spcAft>
                <a:spcPts val="300"/>
              </a:spcAft>
              <a:buClr>
                <a:srgbClr val="000000"/>
              </a:buClr>
              <a:buSzPts val="1400"/>
            </a:pPr>
            <a:r>
              <a:rPr lang="en-US" sz="1200" b="1" spc="300" dirty="0">
                <a:solidFill>
                  <a:srgbClr val="D92231"/>
                </a:solidFill>
                <a:ea typeface="Arial"/>
                <a:cs typeface="Arial"/>
                <a:sym typeface="Arial"/>
              </a:rPr>
              <a:t>WHAT IT DOES:</a:t>
            </a:r>
            <a:endParaRPr lang="en-US" sz="1200" dirty="0">
              <a:solidFill>
                <a:srgbClr val="D92231"/>
              </a:solidFill>
              <a:ea typeface="Arial"/>
              <a:cs typeface="Arial"/>
              <a:sym typeface="Arial"/>
            </a:endParaRPr>
          </a:p>
          <a:p>
            <a:pPr lvl="0">
              <a:lnSpc>
                <a:spcPts val="1750"/>
              </a:lnSpc>
              <a:spcBef>
                <a:spcPts val="0"/>
              </a:spcBef>
              <a:buClr>
                <a:srgbClr val="000000"/>
              </a:buClr>
              <a:buSzPts val="1400"/>
            </a:pPr>
            <a:r>
              <a:rPr lang="en-US" sz="1200" dirty="0">
                <a:solidFill>
                  <a:srgbClr val="000000"/>
                </a:solidFill>
                <a:ea typeface="Arial"/>
                <a:cs typeface="Arial"/>
                <a:sym typeface="Arial"/>
              </a:rPr>
              <a:t>Simplifies conversion of paper content, secure storage and retrieval of digital files. Drives productivity with workflow automation and team sharing that includes real-time document collaboration.</a:t>
            </a:r>
          </a:p>
          <a:p>
            <a:pPr>
              <a:lnSpc>
                <a:spcPct val="100000"/>
              </a:lnSpc>
              <a:spcBef>
                <a:spcPts val="0"/>
              </a:spcBef>
              <a:spcAft>
                <a:spcPts val="600"/>
              </a:spcAft>
              <a:buClr>
                <a:srgbClr val="000000"/>
              </a:buClr>
              <a:buSzPts val="1400"/>
            </a:pPr>
            <a:endParaRPr lang="en-US" sz="1500" b="1" spc="300" dirty="0">
              <a:solidFill>
                <a:srgbClr val="D92231"/>
              </a:solidFill>
              <a:ea typeface="Arial"/>
              <a:cs typeface="Arial"/>
              <a:sym typeface="Arial"/>
            </a:endParaRPr>
          </a:p>
          <a:p>
            <a:pPr>
              <a:lnSpc>
                <a:spcPct val="100000"/>
              </a:lnSpc>
              <a:spcBef>
                <a:spcPts val="0"/>
              </a:spcBef>
              <a:spcAft>
                <a:spcPts val="300"/>
              </a:spcAft>
              <a:buClr>
                <a:srgbClr val="000000"/>
              </a:buClr>
              <a:buSzPts val="1400"/>
            </a:pPr>
            <a:r>
              <a:rPr lang="en-US" sz="1200" b="1" spc="300" dirty="0">
                <a:solidFill>
                  <a:srgbClr val="D92231"/>
                </a:solidFill>
                <a:ea typeface="Arial"/>
                <a:cs typeface="Arial"/>
                <a:sym typeface="Arial"/>
              </a:rPr>
              <a:t>HOW IT HELPS:</a:t>
            </a:r>
            <a:endParaRPr lang="en-US" sz="1200" dirty="0">
              <a:solidFill>
                <a:srgbClr val="D92231"/>
              </a:solidFill>
              <a:ea typeface="Arial"/>
              <a:cs typeface="Arial"/>
              <a:sym typeface="Arial"/>
            </a:endParaRPr>
          </a:p>
          <a:p>
            <a:pPr lvl="0">
              <a:lnSpc>
                <a:spcPts val="1750"/>
              </a:lnSpc>
              <a:spcBef>
                <a:spcPts val="0"/>
              </a:spcBef>
              <a:buClr>
                <a:srgbClr val="000000"/>
              </a:buClr>
              <a:buSzPts val="1400"/>
            </a:pPr>
            <a:r>
              <a:rPr lang="en-US" sz="1200" dirty="0">
                <a:solidFill>
                  <a:srgbClr val="000000"/>
                </a:solidFill>
                <a:ea typeface="Arial"/>
                <a:cs typeface="Arial"/>
                <a:sym typeface="Arial"/>
              </a:rPr>
              <a:t>Saves time and money. Fast tracks digital transformation with future-ready capabilities while protecting data and making it easier to stay in compliance. </a:t>
            </a:r>
          </a:p>
          <a:p>
            <a:pPr lvl="0">
              <a:lnSpc>
                <a:spcPct val="100000"/>
              </a:lnSpc>
              <a:spcBef>
                <a:spcPts val="0"/>
              </a:spcBef>
              <a:buClr>
                <a:srgbClr val="000000"/>
              </a:buClr>
              <a:buSzPts val="1400"/>
            </a:pPr>
            <a:endParaRPr lang="en-US" sz="1500" dirty="0">
              <a:solidFill>
                <a:srgbClr val="000000"/>
              </a:solidFill>
              <a:ea typeface="Arial"/>
              <a:cs typeface="Arial"/>
              <a:sym typeface="Arial"/>
            </a:endParaRPr>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DocuShare Go</a:t>
            </a:r>
            <a:br>
              <a:rPr lang="en-US" dirty="0"/>
            </a:br>
            <a:r>
              <a:rPr lang="en-US" sz="2000" dirty="0"/>
              <a:t>Laying the foundation for future business growth.</a:t>
            </a:r>
          </a:p>
        </p:txBody>
      </p:sp>
      <p:cxnSp>
        <p:nvCxnSpPr>
          <p:cNvPr id="36" name="Straight Connector 35">
            <a:extLst>
              <a:ext uri="{FF2B5EF4-FFF2-40B4-BE49-F238E27FC236}">
                <a16:creationId xmlns:a16="http://schemas.microsoft.com/office/drawing/2014/main" id="{2EB1A447-E7A8-2442-879D-E94F1D9C2C94}"/>
              </a:ext>
            </a:extLst>
          </p:cNvPr>
          <p:cNvCxnSpPr>
            <a:cxnSpLocks/>
          </p:cNvCxnSpPr>
          <p:nvPr/>
        </p:nvCxnSpPr>
        <p:spPr>
          <a:xfrm flipH="1">
            <a:off x="387548" y="2293479"/>
            <a:ext cx="8368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D27CF33-8380-304F-B343-9C2478236740}"/>
              </a:ext>
            </a:extLst>
          </p:cNvPr>
          <p:cNvCxnSpPr>
            <a:cxnSpLocks/>
          </p:cNvCxnSpPr>
          <p:nvPr/>
        </p:nvCxnSpPr>
        <p:spPr>
          <a:xfrm flipH="1">
            <a:off x="387548" y="3287778"/>
            <a:ext cx="8368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BE80E61-0906-8949-A535-7464866FE721}"/>
              </a:ext>
            </a:extLst>
          </p:cNvPr>
          <p:cNvCxnSpPr>
            <a:cxnSpLocks/>
          </p:cNvCxnSpPr>
          <p:nvPr/>
        </p:nvCxnSpPr>
        <p:spPr>
          <a:xfrm flipH="1">
            <a:off x="387548" y="4299833"/>
            <a:ext cx="836890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0" name="Picture 39" descr="Shape&#10;&#10;Description automatically generated with low confidence">
            <a:extLst>
              <a:ext uri="{FF2B5EF4-FFF2-40B4-BE49-F238E27FC236}">
                <a16:creationId xmlns:a16="http://schemas.microsoft.com/office/drawing/2014/main" id="{9A11DA84-35BF-F74E-B32C-D0173610957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7548" y="1423035"/>
            <a:ext cx="784303" cy="784303"/>
          </a:xfrm>
          <a:prstGeom prst="rect">
            <a:avLst/>
          </a:prstGeom>
        </p:spPr>
      </p:pic>
      <p:grpSp>
        <p:nvGrpSpPr>
          <p:cNvPr id="41" name="Group 40">
            <a:extLst>
              <a:ext uri="{FF2B5EF4-FFF2-40B4-BE49-F238E27FC236}">
                <a16:creationId xmlns:a16="http://schemas.microsoft.com/office/drawing/2014/main" id="{46B3A93E-FC44-4743-8D7B-9754F97571C5}"/>
              </a:ext>
            </a:extLst>
          </p:cNvPr>
          <p:cNvGrpSpPr/>
          <p:nvPr/>
        </p:nvGrpSpPr>
        <p:grpSpPr>
          <a:xfrm>
            <a:off x="423273" y="2425493"/>
            <a:ext cx="712851" cy="690177"/>
            <a:chOff x="1949450" y="2789238"/>
            <a:chExt cx="1247776" cy="1208087"/>
          </a:xfrm>
          <a:solidFill>
            <a:schemeClr val="tx1"/>
          </a:solidFill>
        </p:grpSpPr>
        <p:sp>
          <p:nvSpPr>
            <p:cNvPr id="42" name="Freeform 104">
              <a:extLst>
                <a:ext uri="{FF2B5EF4-FFF2-40B4-BE49-F238E27FC236}">
                  <a16:creationId xmlns:a16="http://schemas.microsoft.com/office/drawing/2014/main" id="{C3E160AC-24DD-CA40-926E-77D4F3ED4BCC}"/>
                </a:ext>
              </a:extLst>
            </p:cNvPr>
            <p:cNvSpPr>
              <a:spLocks/>
            </p:cNvSpPr>
            <p:nvPr/>
          </p:nvSpPr>
          <p:spPr bwMode="auto">
            <a:xfrm>
              <a:off x="2357438" y="2849563"/>
              <a:ext cx="639763" cy="155575"/>
            </a:xfrm>
            <a:custGeom>
              <a:avLst/>
              <a:gdLst>
                <a:gd name="T0" fmla="*/ 136 w 148"/>
                <a:gd name="T1" fmla="*/ 36 h 36"/>
                <a:gd name="T2" fmla="*/ 148 w 148"/>
                <a:gd name="T3" fmla="*/ 36 h 36"/>
                <a:gd name="T4" fmla="*/ 62 w 148"/>
                <a:gd name="T5" fmla="*/ 0 h 36"/>
                <a:gd name="T6" fmla="*/ 0 w 148"/>
                <a:gd name="T7" fmla="*/ 17 h 36"/>
                <a:gd name="T8" fmla="*/ 0 w 148"/>
                <a:gd name="T9" fmla="*/ 27 h 36"/>
                <a:gd name="T10" fmla="*/ 62 w 148"/>
                <a:gd name="T11" fmla="*/ 8 h 36"/>
                <a:gd name="T12" fmla="*/ 136 w 14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48" h="36">
                  <a:moveTo>
                    <a:pt x="136" y="36"/>
                  </a:moveTo>
                  <a:cubicBezTo>
                    <a:pt x="148" y="36"/>
                    <a:pt x="148" y="36"/>
                    <a:pt x="148" y="36"/>
                  </a:cubicBezTo>
                  <a:cubicBezTo>
                    <a:pt x="126" y="14"/>
                    <a:pt x="96" y="0"/>
                    <a:pt x="62" y="0"/>
                  </a:cubicBezTo>
                  <a:cubicBezTo>
                    <a:pt x="39" y="0"/>
                    <a:pt x="18" y="7"/>
                    <a:pt x="0" y="17"/>
                  </a:cubicBezTo>
                  <a:cubicBezTo>
                    <a:pt x="0" y="27"/>
                    <a:pt x="0" y="27"/>
                    <a:pt x="0" y="27"/>
                  </a:cubicBezTo>
                  <a:cubicBezTo>
                    <a:pt x="18" y="15"/>
                    <a:pt x="39" y="8"/>
                    <a:pt x="62" y="8"/>
                  </a:cubicBezTo>
                  <a:cubicBezTo>
                    <a:pt x="90" y="8"/>
                    <a:pt x="117" y="19"/>
                    <a:pt x="136" y="36"/>
                  </a:cubicBez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43" name="Freeform 105">
              <a:extLst>
                <a:ext uri="{FF2B5EF4-FFF2-40B4-BE49-F238E27FC236}">
                  <a16:creationId xmlns:a16="http://schemas.microsoft.com/office/drawing/2014/main" id="{4E87D77E-BDAA-694D-BCCC-FF7774B9E67B}"/>
                </a:ext>
              </a:extLst>
            </p:cNvPr>
            <p:cNvSpPr>
              <a:spLocks/>
            </p:cNvSpPr>
            <p:nvPr/>
          </p:nvSpPr>
          <p:spPr bwMode="auto">
            <a:xfrm>
              <a:off x="2101850" y="3397250"/>
              <a:ext cx="73025" cy="168275"/>
            </a:xfrm>
            <a:custGeom>
              <a:avLst/>
              <a:gdLst>
                <a:gd name="T0" fmla="*/ 8 w 17"/>
                <a:gd name="T1" fmla="*/ 0 h 39"/>
                <a:gd name="T2" fmla="*/ 0 w 17"/>
                <a:gd name="T3" fmla="*/ 0 h 39"/>
                <a:gd name="T4" fmla="*/ 8 w 17"/>
                <a:gd name="T5" fmla="*/ 39 h 39"/>
                <a:gd name="T6" fmla="*/ 17 w 17"/>
                <a:gd name="T7" fmla="*/ 39 h 39"/>
                <a:gd name="T8" fmla="*/ 8 w 17"/>
                <a:gd name="T9" fmla="*/ 0 h 39"/>
              </a:gdLst>
              <a:ahLst/>
              <a:cxnLst>
                <a:cxn ang="0">
                  <a:pos x="T0" y="T1"/>
                </a:cxn>
                <a:cxn ang="0">
                  <a:pos x="T2" y="T3"/>
                </a:cxn>
                <a:cxn ang="0">
                  <a:pos x="T4" y="T5"/>
                </a:cxn>
                <a:cxn ang="0">
                  <a:pos x="T6" y="T7"/>
                </a:cxn>
                <a:cxn ang="0">
                  <a:pos x="T8" y="T9"/>
                </a:cxn>
              </a:cxnLst>
              <a:rect l="0" t="0" r="r" b="b"/>
              <a:pathLst>
                <a:path w="17" h="39">
                  <a:moveTo>
                    <a:pt x="8" y="0"/>
                  </a:moveTo>
                  <a:cubicBezTo>
                    <a:pt x="0" y="0"/>
                    <a:pt x="0" y="0"/>
                    <a:pt x="0" y="0"/>
                  </a:cubicBezTo>
                  <a:cubicBezTo>
                    <a:pt x="0" y="14"/>
                    <a:pt x="3" y="27"/>
                    <a:pt x="8" y="39"/>
                  </a:cubicBezTo>
                  <a:cubicBezTo>
                    <a:pt x="17" y="39"/>
                    <a:pt x="17" y="39"/>
                    <a:pt x="17" y="39"/>
                  </a:cubicBezTo>
                  <a:cubicBezTo>
                    <a:pt x="12" y="27"/>
                    <a:pt x="8" y="14"/>
                    <a:pt x="8" y="0"/>
                  </a:cubicBez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44" name="Freeform 106">
              <a:extLst>
                <a:ext uri="{FF2B5EF4-FFF2-40B4-BE49-F238E27FC236}">
                  <a16:creationId xmlns:a16="http://schemas.microsoft.com/office/drawing/2014/main" id="{C4FC9261-F0F6-2144-810D-1131ACC2D071}"/>
                </a:ext>
              </a:extLst>
            </p:cNvPr>
            <p:cNvSpPr>
              <a:spLocks/>
            </p:cNvSpPr>
            <p:nvPr/>
          </p:nvSpPr>
          <p:spPr bwMode="auto">
            <a:xfrm>
              <a:off x="2711450" y="3721100"/>
              <a:ext cx="307975" cy="168275"/>
            </a:xfrm>
            <a:custGeom>
              <a:avLst/>
              <a:gdLst>
                <a:gd name="T0" fmla="*/ 0 w 71"/>
                <a:gd name="T1" fmla="*/ 31 h 39"/>
                <a:gd name="T2" fmla="*/ 0 w 71"/>
                <a:gd name="T3" fmla="*/ 39 h 39"/>
                <a:gd name="T4" fmla="*/ 71 w 71"/>
                <a:gd name="T5" fmla="*/ 0 h 39"/>
                <a:gd name="T6" fmla="*/ 60 w 71"/>
                <a:gd name="T7" fmla="*/ 0 h 39"/>
                <a:gd name="T8" fmla="*/ 0 w 71"/>
                <a:gd name="T9" fmla="*/ 31 h 39"/>
              </a:gdLst>
              <a:ahLst/>
              <a:cxnLst>
                <a:cxn ang="0">
                  <a:pos x="T0" y="T1"/>
                </a:cxn>
                <a:cxn ang="0">
                  <a:pos x="T2" y="T3"/>
                </a:cxn>
                <a:cxn ang="0">
                  <a:pos x="T4" y="T5"/>
                </a:cxn>
                <a:cxn ang="0">
                  <a:pos x="T6" y="T7"/>
                </a:cxn>
                <a:cxn ang="0">
                  <a:pos x="T8" y="T9"/>
                </a:cxn>
              </a:cxnLst>
              <a:rect l="0" t="0" r="r" b="b"/>
              <a:pathLst>
                <a:path w="71" h="39">
                  <a:moveTo>
                    <a:pt x="0" y="31"/>
                  </a:moveTo>
                  <a:cubicBezTo>
                    <a:pt x="0" y="39"/>
                    <a:pt x="0" y="39"/>
                    <a:pt x="0" y="39"/>
                  </a:cubicBezTo>
                  <a:cubicBezTo>
                    <a:pt x="28" y="35"/>
                    <a:pt x="53" y="20"/>
                    <a:pt x="71" y="0"/>
                  </a:cubicBezTo>
                  <a:cubicBezTo>
                    <a:pt x="60" y="0"/>
                    <a:pt x="60" y="0"/>
                    <a:pt x="60" y="0"/>
                  </a:cubicBezTo>
                  <a:cubicBezTo>
                    <a:pt x="44" y="16"/>
                    <a:pt x="23" y="27"/>
                    <a:pt x="0" y="31"/>
                  </a:cubicBez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45" name="Freeform 107">
              <a:extLst>
                <a:ext uri="{FF2B5EF4-FFF2-40B4-BE49-F238E27FC236}">
                  <a16:creationId xmlns:a16="http://schemas.microsoft.com/office/drawing/2014/main" id="{E17F7394-37E8-0742-A661-9A4E4F36D29C}"/>
                </a:ext>
              </a:extLst>
            </p:cNvPr>
            <p:cNvSpPr>
              <a:spLocks noEditPoints="1"/>
            </p:cNvSpPr>
            <p:nvPr/>
          </p:nvSpPr>
          <p:spPr bwMode="auto">
            <a:xfrm>
              <a:off x="2162175" y="3600450"/>
              <a:ext cx="514350" cy="344487"/>
            </a:xfrm>
            <a:custGeom>
              <a:avLst/>
              <a:gdLst>
                <a:gd name="T0" fmla="*/ 12 w 119"/>
                <a:gd name="T1" fmla="*/ 0 h 80"/>
                <a:gd name="T2" fmla="*/ 0 w 119"/>
                <a:gd name="T3" fmla="*/ 11 h 80"/>
                <a:gd name="T4" fmla="*/ 0 w 119"/>
                <a:gd name="T5" fmla="*/ 68 h 80"/>
                <a:gd name="T6" fmla="*/ 12 w 119"/>
                <a:gd name="T7" fmla="*/ 80 h 80"/>
                <a:gd name="T8" fmla="*/ 108 w 119"/>
                <a:gd name="T9" fmla="*/ 80 h 80"/>
                <a:gd name="T10" fmla="*/ 119 w 119"/>
                <a:gd name="T11" fmla="*/ 68 h 80"/>
                <a:gd name="T12" fmla="*/ 119 w 119"/>
                <a:gd name="T13" fmla="*/ 11 h 80"/>
                <a:gd name="T14" fmla="*/ 108 w 119"/>
                <a:gd name="T15" fmla="*/ 0 h 80"/>
                <a:gd name="T16" fmla="*/ 12 w 119"/>
                <a:gd name="T17" fmla="*/ 0 h 80"/>
                <a:gd name="T18" fmla="*/ 111 w 119"/>
                <a:gd name="T19" fmla="*/ 72 h 80"/>
                <a:gd name="T20" fmla="*/ 8 w 119"/>
                <a:gd name="T21" fmla="*/ 72 h 80"/>
                <a:gd name="T22" fmla="*/ 8 w 119"/>
                <a:gd name="T23" fmla="*/ 8 h 80"/>
                <a:gd name="T24" fmla="*/ 111 w 119"/>
                <a:gd name="T25" fmla="*/ 8 h 80"/>
                <a:gd name="T26" fmla="*/ 111 w 119"/>
                <a:gd name="T27"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80">
                  <a:moveTo>
                    <a:pt x="12" y="0"/>
                  </a:moveTo>
                  <a:cubicBezTo>
                    <a:pt x="5" y="0"/>
                    <a:pt x="0" y="5"/>
                    <a:pt x="0" y="11"/>
                  </a:cubicBezTo>
                  <a:cubicBezTo>
                    <a:pt x="0" y="68"/>
                    <a:pt x="0" y="68"/>
                    <a:pt x="0" y="68"/>
                  </a:cubicBezTo>
                  <a:cubicBezTo>
                    <a:pt x="0" y="75"/>
                    <a:pt x="5" y="80"/>
                    <a:pt x="12" y="80"/>
                  </a:cubicBezTo>
                  <a:cubicBezTo>
                    <a:pt x="108" y="80"/>
                    <a:pt x="108" y="80"/>
                    <a:pt x="108" y="80"/>
                  </a:cubicBezTo>
                  <a:cubicBezTo>
                    <a:pt x="114" y="80"/>
                    <a:pt x="119" y="75"/>
                    <a:pt x="119" y="68"/>
                  </a:cubicBezTo>
                  <a:cubicBezTo>
                    <a:pt x="119" y="11"/>
                    <a:pt x="119" y="11"/>
                    <a:pt x="119" y="11"/>
                  </a:cubicBezTo>
                  <a:cubicBezTo>
                    <a:pt x="119" y="5"/>
                    <a:pt x="114" y="0"/>
                    <a:pt x="108" y="0"/>
                  </a:cubicBezTo>
                  <a:lnTo>
                    <a:pt x="12" y="0"/>
                  </a:lnTo>
                  <a:close/>
                  <a:moveTo>
                    <a:pt x="111" y="72"/>
                  </a:moveTo>
                  <a:cubicBezTo>
                    <a:pt x="8" y="72"/>
                    <a:pt x="8" y="72"/>
                    <a:pt x="8" y="72"/>
                  </a:cubicBezTo>
                  <a:cubicBezTo>
                    <a:pt x="8" y="8"/>
                    <a:pt x="8" y="8"/>
                    <a:pt x="8" y="8"/>
                  </a:cubicBezTo>
                  <a:cubicBezTo>
                    <a:pt x="111" y="8"/>
                    <a:pt x="111" y="8"/>
                    <a:pt x="111" y="8"/>
                  </a:cubicBezTo>
                  <a:lnTo>
                    <a:pt x="111" y="72"/>
                  </a:ln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46" name="Freeform 108">
              <a:extLst>
                <a:ext uri="{FF2B5EF4-FFF2-40B4-BE49-F238E27FC236}">
                  <a16:creationId xmlns:a16="http://schemas.microsoft.com/office/drawing/2014/main" id="{DE5C7CAF-489C-8640-AA62-35D72BC6D4F5}"/>
                </a:ext>
              </a:extLst>
            </p:cNvPr>
            <p:cNvSpPr>
              <a:spLocks/>
            </p:cNvSpPr>
            <p:nvPr/>
          </p:nvSpPr>
          <p:spPr bwMode="auto">
            <a:xfrm>
              <a:off x="2139950" y="3962400"/>
              <a:ext cx="558800" cy="34925"/>
            </a:xfrm>
            <a:custGeom>
              <a:avLst/>
              <a:gdLst>
                <a:gd name="T0" fmla="*/ 7 w 129"/>
                <a:gd name="T1" fmla="*/ 8 h 8"/>
                <a:gd name="T2" fmla="*/ 122 w 129"/>
                <a:gd name="T3" fmla="*/ 8 h 8"/>
                <a:gd name="T4" fmla="*/ 129 w 129"/>
                <a:gd name="T5" fmla="*/ 0 h 8"/>
                <a:gd name="T6" fmla="*/ 0 w 129"/>
                <a:gd name="T7" fmla="*/ 0 h 8"/>
                <a:gd name="T8" fmla="*/ 7 w 129"/>
                <a:gd name="T9" fmla="*/ 8 h 8"/>
              </a:gdLst>
              <a:ahLst/>
              <a:cxnLst>
                <a:cxn ang="0">
                  <a:pos x="T0" y="T1"/>
                </a:cxn>
                <a:cxn ang="0">
                  <a:pos x="T2" y="T3"/>
                </a:cxn>
                <a:cxn ang="0">
                  <a:pos x="T4" y="T5"/>
                </a:cxn>
                <a:cxn ang="0">
                  <a:pos x="T6" y="T7"/>
                </a:cxn>
                <a:cxn ang="0">
                  <a:pos x="T8" y="T9"/>
                </a:cxn>
              </a:cxnLst>
              <a:rect l="0" t="0" r="r" b="b"/>
              <a:pathLst>
                <a:path w="129" h="8">
                  <a:moveTo>
                    <a:pt x="7" y="8"/>
                  </a:moveTo>
                  <a:cubicBezTo>
                    <a:pt x="122" y="8"/>
                    <a:pt x="122" y="8"/>
                    <a:pt x="122" y="8"/>
                  </a:cubicBezTo>
                  <a:cubicBezTo>
                    <a:pt x="129" y="8"/>
                    <a:pt x="129" y="2"/>
                    <a:pt x="129" y="0"/>
                  </a:cubicBezTo>
                  <a:cubicBezTo>
                    <a:pt x="0" y="0"/>
                    <a:pt x="0" y="0"/>
                    <a:pt x="0" y="0"/>
                  </a:cubicBezTo>
                  <a:cubicBezTo>
                    <a:pt x="0" y="2"/>
                    <a:pt x="1" y="8"/>
                    <a:pt x="7" y="8"/>
                  </a:cubicBez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47" name="Oval 109">
              <a:extLst>
                <a:ext uri="{FF2B5EF4-FFF2-40B4-BE49-F238E27FC236}">
                  <a16:creationId xmlns:a16="http://schemas.microsoft.com/office/drawing/2014/main" id="{E313DF8C-C5AF-614D-BC88-067EE1E93D50}"/>
                </a:ext>
              </a:extLst>
            </p:cNvPr>
            <p:cNvSpPr>
              <a:spLocks noChangeArrowheads="1"/>
            </p:cNvSpPr>
            <p:nvPr/>
          </p:nvSpPr>
          <p:spPr bwMode="auto">
            <a:xfrm>
              <a:off x="2360613" y="3103563"/>
              <a:ext cx="34925" cy="34925"/>
            </a:xfrm>
            <a:prstGeom prst="ellipse">
              <a:avLst/>
            </a:pr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48" name="Oval 110">
              <a:extLst>
                <a:ext uri="{FF2B5EF4-FFF2-40B4-BE49-F238E27FC236}">
                  <a16:creationId xmlns:a16="http://schemas.microsoft.com/office/drawing/2014/main" id="{0B11A1AC-ECC9-0146-B7BC-4623555057D3}"/>
                </a:ext>
              </a:extLst>
            </p:cNvPr>
            <p:cNvSpPr>
              <a:spLocks noChangeArrowheads="1"/>
            </p:cNvSpPr>
            <p:nvPr/>
          </p:nvSpPr>
          <p:spPr bwMode="auto">
            <a:xfrm>
              <a:off x="2984500" y="3600450"/>
              <a:ext cx="34925" cy="34925"/>
            </a:xfrm>
            <a:prstGeom prst="ellipse">
              <a:avLst/>
            </a:pr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49" name="Freeform 111">
              <a:extLst>
                <a:ext uri="{FF2B5EF4-FFF2-40B4-BE49-F238E27FC236}">
                  <a16:creationId xmlns:a16="http://schemas.microsoft.com/office/drawing/2014/main" id="{90BDE2EF-E31C-6A49-9088-0CF85669C91E}"/>
                </a:ext>
              </a:extLst>
            </p:cNvPr>
            <p:cNvSpPr>
              <a:spLocks noEditPoints="1"/>
            </p:cNvSpPr>
            <p:nvPr/>
          </p:nvSpPr>
          <p:spPr bwMode="auto">
            <a:xfrm>
              <a:off x="2811463" y="3040063"/>
              <a:ext cx="385763" cy="646112"/>
            </a:xfrm>
            <a:custGeom>
              <a:avLst/>
              <a:gdLst>
                <a:gd name="T0" fmla="*/ 78 w 89"/>
                <a:gd name="T1" fmla="*/ 0 h 150"/>
                <a:gd name="T2" fmla="*/ 11 w 89"/>
                <a:gd name="T3" fmla="*/ 0 h 150"/>
                <a:gd name="T4" fmla="*/ 0 w 89"/>
                <a:gd name="T5" fmla="*/ 12 h 150"/>
                <a:gd name="T6" fmla="*/ 0 w 89"/>
                <a:gd name="T7" fmla="*/ 138 h 150"/>
                <a:gd name="T8" fmla="*/ 11 w 89"/>
                <a:gd name="T9" fmla="*/ 150 h 150"/>
                <a:gd name="T10" fmla="*/ 78 w 89"/>
                <a:gd name="T11" fmla="*/ 150 h 150"/>
                <a:gd name="T12" fmla="*/ 89 w 89"/>
                <a:gd name="T13" fmla="*/ 138 h 150"/>
                <a:gd name="T14" fmla="*/ 89 w 89"/>
                <a:gd name="T15" fmla="*/ 12 h 150"/>
                <a:gd name="T16" fmla="*/ 78 w 89"/>
                <a:gd name="T17" fmla="*/ 0 h 150"/>
                <a:gd name="T18" fmla="*/ 81 w 89"/>
                <a:gd name="T19" fmla="*/ 142 h 150"/>
                <a:gd name="T20" fmla="*/ 8 w 89"/>
                <a:gd name="T21" fmla="*/ 142 h 150"/>
                <a:gd name="T22" fmla="*/ 8 w 89"/>
                <a:gd name="T23" fmla="*/ 126 h 150"/>
                <a:gd name="T24" fmla="*/ 81 w 89"/>
                <a:gd name="T25" fmla="*/ 126 h 150"/>
                <a:gd name="T26" fmla="*/ 81 w 89"/>
                <a:gd name="T27" fmla="*/ 142 h 150"/>
                <a:gd name="T28" fmla="*/ 81 w 89"/>
                <a:gd name="T29" fmla="*/ 118 h 150"/>
                <a:gd name="T30" fmla="*/ 8 w 89"/>
                <a:gd name="T31" fmla="*/ 118 h 150"/>
                <a:gd name="T32" fmla="*/ 8 w 89"/>
                <a:gd name="T33" fmla="*/ 8 h 150"/>
                <a:gd name="T34" fmla="*/ 81 w 89"/>
                <a:gd name="T35" fmla="*/ 8 h 150"/>
                <a:gd name="T36" fmla="*/ 81 w 89"/>
                <a:gd name="T37"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50">
                  <a:moveTo>
                    <a:pt x="78" y="0"/>
                  </a:moveTo>
                  <a:cubicBezTo>
                    <a:pt x="11" y="0"/>
                    <a:pt x="11" y="0"/>
                    <a:pt x="11" y="0"/>
                  </a:cubicBezTo>
                  <a:cubicBezTo>
                    <a:pt x="5" y="0"/>
                    <a:pt x="0" y="5"/>
                    <a:pt x="0" y="12"/>
                  </a:cubicBezTo>
                  <a:cubicBezTo>
                    <a:pt x="0" y="138"/>
                    <a:pt x="0" y="138"/>
                    <a:pt x="0" y="138"/>
                  </a:cubicBezTo>
                  <a:cubicBezTo>
                    <a:pt x="0" y="145"/>
                    <a:pt x="5" y="150"/>
                    <a:pt x="11" y="150"/>
                  </a:cubicBezTo>
                  <a:cubicBezTo>
                    <a:pt x="78" y="150"/>
                    <a:pt x="78" y="150"/>
                    <a:pt x="78" y="150"/>
                  </a:cubicBezTo>
                  <a:cubicBezTo>
                    <a:pt x="84" y="150"/>
                    <a:pt x="89" y="145"/>
                    <a:pt x="89" y="138"/>
                  </a:cubicBezTo>
                  <a:cubicBezTo>
                    <a:pt x="89" y="12"/>
                    <a:pt x="89" y="12"/>
                    <a:pt x="89" y="12"/>
                  </a:cubicBezTo>
                  <a:cubicBezTo>
                    <a:pt x="89" y="5"/>
                    <a:pt x="84" y="0"/>
                    <a:pt x="78" y="0"/>
                  </a:cubicBezTo>
                  <a:close/>
                  <a:moveTo>
                    <a:pt x="81" y="142"/>
                  </a:moveTo>
                  <a:cubicBezTo>
                    <a:pt x="8" y="142"/>
                    <a:pt x="8" y="142"/>
                    <a:pt x="8" y="142"/>
                  </a:cubicBezTo>
                  <a:cubicBezTo>
                    <a:pt x="8" y="126"/>
                    <a:pt x="8" y="126"/>
                    <a:pt x="8" y="126"/>
                  </a:cubicBezTo>
                  <a:cubicBezTo>
                    <a:pt x="81" y="126"/>
                    <a:pt x="81" y="126"/>
                    <a:pt x="81" y="126"/>
                  </a:cubicBezTo>
                  <a:lnTo>
                    <a:pt x="81" y="142"/>
                  </a:lnTo>
                  <a:close/>
                  <a:moveTo>
                    <a:pt x="81" y="118"/>
                  </a:moveTo>
                  <a:cubicBezTo>
                    <a:pt x="8" y="118"/>
                    <a:pt x="8" y="118"/>
                    <a:pt x="8" y="118"/>
                  </a:cubicBezTo>
                  <a:cubicBezTo>
                    <a:pt x="8" y="8"/>
                    <a:pt x="8" y="8"/>
                    <a:pt x="8" y="8"/>
                  </a:cubicBezTo>
                  <a:cubicBezTo>
                    <a:pt x="81" y="8"/>
                    <a:pt x="81" y="8"/>
                    <a:pt x="81" y="8"/>
                  </a:cubicBezTo>
                  <a:lnTo>
                    <a:pt x="81" y="118"/>
                  </a:ln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50" name="Freeform 112">
              <a:extLst>
                <a:ext uri="{FF2B5EF4-FFF2-40B4-BE49-F238E27FC236}">
                  <a16:creationId xmlns:a16="http://schemas.microsoft.com/office/drawing/2014/main" id="{64A3B606-F18D-0145-92DE-876AB3AF7EB5}"/>
                </a:ext>
              </a:extLst>
            </p:cNvPr>
            <p:cNvSpPr>
              <a:spLocks noEditPoints="1"/>
            </p:cNvSpPr>
            <p:nvPr/>
          </p:nvSpPr>
          <p:spPr bwMode="auto">
            <a:xfrm>
              <a:off x="1949450" y="2789238"/>
              <a:ext cx="515938" cy="573087"/>
            </a:xfrm>
            <a:custGeom>
              <a:avLst/>
              <a:gdLst>
                <a:gd name="T0" fmla="*/ 119 w 119"/>
                <a:gd name="T1" fmla="*/ 122 h 133"/>
                <a:gd name="T2" fmla="*/ 119 w 119"/>
                <a:gd name="T3" fmla="*/ 64 h 133"/>
                <a:gd name="T4" fmla="*/ 107 w 119"/>
                <a:gd name="T5" fmla="*/ 53 h 133"/>
                <a:gd name="T6" fmla="*/ 86 w 119"/>
                <a:gd name="T7" fmla="*/ 53 h 133"/>
                <a:gd name="T8" fmla="*/ 86 w 119"/>
                <a:gd name="T9" fmla="*/ 16 h 133"/>
                <a:gd name="T10" fmla="*/ 70 w 119"/>
                <a:gd name="T11" fmla="*/ 0 h 133"/>
                <a:gd name="T12" fmla="*/ 33 w 119"/>
                <a:gd name="T13" fmla="*/ 0 h 133"/>
                <a:gd name="T14" fmla="*/ 33 w 119"/>
                <a:gd name="T15" fmla="*/ 53 h 133"/>
                <a:gd name="T16" fmla="*/ 11 w 119"/>
                <a:gd name="T17" fmla="*/ 53 h 133"/>
                <a:gd name="T18" fmla="*/ 0 w 119"/>
                <a:gd name="T19" fmla="*/ 64 h 133"/>
                <a:gd name="T20" fmla="*/ 0 w 119"/>
                <a:gd name="T21" fmla="*/ 122 h 133"/>
                <a:gd name="T22" fmla="*/ 11 w 119"/>
                <a:gd name="T23" fmla="*/ 133 h 133"/>
                <a:gd name="T24" fmla="*/ 107 w 119"/>
                <a:gd name="T25" fmla="*/ 133 h 133"/>
                <a:gd name="T26" fmla="*/ 119 w 119"/>
                <a:gd name="T27" fmla="*/ 122 h 133"/>
                <a:gd name="T28" fmla="*/ 41 w 119"/>
                <a:gd name="T29" fmla="*/ 8 h 133"/>
                <a:gd name="T30" fmla="*/ 70 w 119"/>
                <a:gd name="T31" fmla="*/ 8 h 133"/>
                <a:gd name="T32" fmla="*/ 70 w 119"/>
                <a:gd name="T33" fmla="*/ 16 h 133"/>
                <a:gd name="T34" fmla="*/ 78 w 119"/>
                <a:gd name="T35" fmla="*/ 16 h 133"/>
                <a:gd name="T36" fmla="*/ 78 w 119"/>
                <a:gd name="T37" fmla="*/ 65 h 133"/>
                <a:gd name="T38" fmla="*/ 41 w 119"/>
                <a:gd name="T39" fmla="*/ 65 h 133"/>
                <a:gd name="T40" fmla="*/ 41 w 119"/>
                <a:gd name="T41" fmla="*/ 8 h 133"/>
                <a:gd name="T42" fmla="*/ 8 w 119"/>
                <a:gd name="T43" fmla="*/ 61 h 133"/>
                <a:gd name="T44" fmla="*/ 33 w 119"/>
                <a:gd name="T45" fmla="*/ 61 h 133"/>
                <a:gd name="T46" fmla="*/ 33 w 119"/>
                <a:gd name="T47" fmla="*/ 73 h 133"/>
                <a:gd name="T48" fmla="*/ 86 w 119"/>
                <a:gd name="T49" fmla="*/ 73 h 133"/>
                <a:gd name="T50" fmla="*/ 86 w 119"/>
                <a:gd name="T51" fmla="*/ 61 h 133"/>
                <a:gd name="T52" fmla="*/ 111 w 119"/>
                <a:gd name="T53" fmla="*/ 61 h 133"/>
                <a:gd name="T54" fmla="*/ 111 w 119"/>
                <a:gd name="T55" fmla="*/ 104 h 133"/>
                <a:gd name="T56" fmla="*/ 86 w 119"/>
                <a:gd name="T57" fmla="*/ 104 h 133"/>
                <a:gd name="T58" fmla="*/ 33 w 119"/>
                <a:gd name="T59" fmla="*/ 104 h 133"/>
                <a:gd name="T60" fmla="*/ 8 w 119"/>
                <a:gd name="T61" fmla="*/ 104 h 133"/>
                <a:gd name="T62" fmla="*/ 8 w 119"/>
                <a:gd name="T63" fmla="*/ 61 h 133"/>
                <a:gd name="T64" fmla="*/ 8 w 119"/>
                <a:gd name="T65" fmla="*/ 125 h 133"/>
                <a:gd name="T66" fmla="*/ 8 w 119"/>
                <a:gd name="T67" fmla="*/ 108 h 133"/>
                <a:gd name="T68" fmla="*/ 33 w 119"/>
                <a:gd name="T69" fmla="*/ 108 h 133"/>
                <a:gd name="T70" fmla="*/ 33 w 119"/>
                <a:gd name="T71" fmla="*/ 112 h 133"/>
                <a:gd name="T72" fmla="*/ 86 w 119"/>
                <a:gd name="T73" fmla="*/ 112 h 133"/>
                <a:gd name="T74" fmla="*/ 86 w 119"/>
                <a:gd name="T75" fmla="*/ 108 h 133"/>
                <a:gd name="T76" fmla="*/ 111 w 119"/>
                <a:gd name="T77" fmla="*/ 108 h 133"/>
                <a:gd name="T78" fmla="*/ 111 w 119"/>
                <a:gd name="T79" fmla="*/ 125 h 133"/>
                <a:gd name="T80" fmla="*/ 8 w 119"/>
                <a:gd name="T81" fmla="*/ 12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133">
                  <a:moveTo>
                    <a:pt x="119" y="122"/>
                  </a:moveTo>
                  <a:cubicBezTo>
                    <a:pt x="119" y="64"/>
                    <a:pt x="119" y="64"/>
                    <a:pt x="119" y="64"/>
                  </a:cubicBezTo>
                  <a:cubicBezTo>
                    <a:pt x="119" y="58"/>
                    <a:pt x="114" y="53"/>
                    <a:pt x="107" y="53"/>
                  </a:cubicBezTo>
                  <a:cubicBezTo>
                    <a:pt x="86" y="53"/>
                    <a:pt x="86" y="53"/>
                    <a:pt x="86" y="53"/>
                  </a:cubicBezTo>
                  <a:cubicBezTo>
                    <a:pt x="86" y="16"/>
                    <a:pt x="86" y="16"/>
                    <a:pt x="86" y="16"/>
                  </a:cubicBezTo>
                  <a:cubicBezTo>
                    <a:pt x="70" y="0"/>
                    <a:pt x="70" y="0"/>
                    <a:pt x="70" y="0"/>
                  </a:cubicBezTo>
                  <a:cubicBezTo>
                    <a:pt x="33" y="0"/>
                    <a:pt x="33" y="0"/>
                    <a:pt x="33" y="0"/>
                  </a:cubicBezTo>
                  <a:cubicBezTo>
                    <a:pt x="33" y="53"/>
                    <a:pt x="33" y="53"/>
                    <a:pt x="33" y="53"/>
                  </a:cubicBezTo>
                  <a:cubicBezTo>
                    <a:pt x="11" y="53"/>
                    <a:pt x="11" y="53"/>
                    <a:pt x="11" y="53"/>
                  </a:cubicBezTo>
                  <a:cubicBezTo>
                    <a:pt x="5" y="53"/>
                    <a:pt x="0" y="58"/>
                    <a:pt x="0" y="64"/>
                  </a:cubicBezTo>
                  <a:cubicBezTo>
                    <a:pt x="0" y="122"/>
                    <a:pt x="0" y="122"/>
                    <a:pt x="0" y="122"/>
                  </a:cubicBezTo>
                  <a:cubicBezTo>
                    <a:pt x="0" y="128"/>
                    <a:pt x="5" y="133"/>
                    <a:pt x="11" y="133"/>
                  </a:cubicBezTo>
                  <a:cubicBezTo>
                    <a:pt x="107" y="133"/>
                    <a:pt x="107" y="133"/>
                    <a:pt x="107" y="133"/>
                  </a:cubicBezTo>
                  <a:cubicBezTo>
                    <a:pt x="114" y="133"/>
                    <a:pt x="119" y="128"/>
                    <a:pt x="119" y="122"/>
                  </a:cubicBezTo>
                  <a:close/>
                  <a:moveTo>
                    <a:pt x="41" y="8"/>
                  </a:moveTo>
                  <a:cubicBezTo>
                    <a:pt x="70" y="8"/>
                    <a:pt x="70" y="8"/>
                    <a:pt x="70" y="8"/>
                  </a:cubicBezTo>
                  <a:cubicBezTo>
                    <a:pt x="70" y="16"/>
                    <a:pt x="70" y="16"/>
                    <a:pt x="70" y="16"/>
                  </a:cubicBezTo>
                  <a:cubicBezTo>
                    <a:pt x="78" y="16"/>
                    <a:pt x="78" y="16"/>
                    <a:pt x="78" y="16"/>
                  </a:cubicBezTo>
                  <a:cubicBezTo>
                    <a:pt x="78" y="65"/>
                    <a:pt x="78" y="65"/>
                    <a:pt x="78" y="65"/>
                  </a:cubicBezTo>
                  <a:cubicBezTo>
                    <a:pt x="41" y="65"/>
                    <a:pt x="41" y="65"/>
                    <a:pt x="41" y="65"/>
                  </a:cubicBezTo>
                  <a:lnTo>
                    <a:pt x="41" y="8"/>
                  </a:lnTo>
                  <a:close/>
                  <a:moveTo>
                    <a:pt x="8" y="61"/>
                  </a:moveTo>
                  <a:cubicBezTo>
                    <a:pt x="33" y="61"/>
                    <a:pt x="33" y="61"/>
                    <a:pt x="33" y="61"/>
                  </a:cubicBezTo>
                  <a:cubicBezTo>
                    <a:pt x="33" y="73"/>
                    <a:pt x="33" y="73"/>
                    <a:pt x="33" y="73"/>
                  </a:cubicBezTo>
                  <a:cubicBezTo>
                    <a:pt x="86" y="73"/>
                    <a:pt x="86" y="73"/>
                    <a:pt x="86" y="73"/>
                  </a:cubicBezTo>
                  <a:cubicBezTo>
                    <a:pt x="86" y="61"/>
                    <a:pt x="86" y="61"/>
                    <a:pt x="86" y="61"/>
                  </a:cubicBezTo>
                  <a:cubicBezTo>
                    <a:pt x="111" y="61"/>
                    <a:pt x="111" y="61"/>
                    <a:pt x="111" y="61"/>
                  </a:cubicBezTo>
                  <a:cubicBezTo>
                    <a:pt x="111" y="104"/>
                    <a:pt x="111" y="104"/>
                    <a:pt x="111" y="104"/>
                  </a:cubicBezTo>
                  <a:cubicBezTo>
                    <a:pt x="86" y="104"/>
                    <a:pt x="86" y="104"/>
                    <a:pt x="86" y="104"/>
                  </a:cubicBezTo>
                  <a:cubicBezTo>
                    <a:pt x="33" y="104"/>
                    <a:pt x="33" y="104"/>
                    <a:pt x="33" y="104"/>
                  </a:cubicBezTo>
                  <a:cubicBezTo>
                    <a:pt x="8" y="104"/>
                    <a:pt x="8" y="104"/>
                    <a:pt x="8" y="104"/>
                  </a:cubicBezTo>
                  <a:lnTo>
                    <a:pt x="8" y="61"/>
                  </a:lnTo>
                  <a:close/>
                  <a:moveTo>
                    <a:pt x="8" y="125"/>
                  </a:moveTo>
                  <a:cubicBezTo>
                    <a:pt x="8" y="108"/>
                    <a:pt x="8" y="108"/>
                    <a:pt x="8" y="108"/>
                  </a:cubicBezTo>
                  <a:cubicBezTo>
                    <a:pt x="33" y="108"/>
                    <a:pt x="33" y="108"/>
                    <a:pt x="33" y="108"/>
                  </a:cubicBezTo>
                  <a:cubicBezTo>
                    <a:pt x="33" y="112"/>
                    <a:pt x="33" y="112"/>
                    <a:pt x="33" y="112"/>
                  </a:cubicBezTo>
                  <a:cubicBezTo>
                    <a:pt x="86" y="112"/>
                    <a:pt x="86" y="112"/>
                    <a:pt x="86" y="112"/>
                  </a:cubicBezTo>
                  <a:cubicBezTo>
                    <a:pt x="86" y="108"/>
                    <a:pt x="86" y="108"/>
                    <a:pt x="86" y="108"/>
                  </a:cubicBezTo>
                  <a:cubicBezTo>
                    <a:pt x="111" y="108"/>
                    <a:pt x="111" y="108"/>
                    <a:pt x="111" y="108"/>
                  </a:cubicBezTo>
                  <a:cubicBezTo>
                    <a:pt x="111" y="125"/>
                    <a:pt x="111" y="125"/>
                    <a:pt x="111" y="125"/>
                  </a:cubicBezTo>
                  <a:lnTo>
                    <a:pt x="8" y="125"/>
                  </a:lnTo>
                  <a:close/>
                </a:path>
              </a:pathLst>
            </a:custGeom>
            <a:grpFill/>
            <a:ln w="9525">
              <a:noFill/>
              <a:round/>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grpSp>
        <p:nvGrpSpPr>
          <p:cNvPr id="51" name="Group 50">
            <a:extLst>
              <a:ext uri="{FF2B5EF4-FFF2-40B4-BE49-F238E27FC236}">
                <a16:creationId xmlns:a16="http://schemas.microsoft.com/office/drawing/2014/main" id="{7D5A204C-DE4C-F54F-8574-2A05B3359C71}"/>
              </a:ext>
            </a:extLst>
          </p:cNvPr>
          <p:cNvGrpSpPr/>
          <p:nvPr/>
        </p:nvGrpSpPr>
        <p:grpSpPr>
          <a:xfrm>
            <a:off x="511257" y="3451954"/>
            <a:ext cx="502442" cy="660214"/>
            <a:chOff x="4598988" y="2024063"/>
            <a:chExt cx="985837" cy="1295400"/>
          </a:xfrm>
          <a:solidFill>
            <a:schemeClr val="tx1"/>
          </a:solidFill>
        </p:grpSpPr>
        <p:sp>
          <p:nvSpPr>
            <p:cNvPr id="52" name="Freeform 140">
              <a:extLst>
                <a:ext uri="{FF2B5EF4-FFF2-40B4-BE49-F238E27FC236}">
                  <a16:creationId xmlns:a16="http://schemas.microsoft.com/office/drawing/2014/main" id="{6B1368E8-F240-E74D-A13A-B70A88EB5771}"/>
                </a:ext>
              </a:extLst>
            </p:cNvPr>
            <p:cNvSpPr>
              <a:spLocks noEditPoints="1"/>
            </p:cNvSpPr>
            <p:nvPr/>
          </p:nvSpPr>
          <p:spPr bwMode="auto">
            <a:xfrm>
              <a:off x="4598988" y="2024063"/>
              <a:ext cx="985837" cy="1295400"/>
            </a:xfrm>
            <a:custGeom>
              <a:avLst/>
              <a:gdLst>
                <a:gd name="T0" fmla="*/ 186 w 218"/>
                <a:gd name="T1" fmla="*/ 16 h 288"/>
                <a:gd name="T2" fmla="*/ 154 w 218"/>
                <a:gd name="T3" fmla="*/ 16 h 288"/>
                <a:gd name="T4" fmla="*/ 138 w 218"/>
                <a:gd name="T5" fmla="*/ 0 h 288"/>
                <a:gd name="T6" fmla="*/ 80 w 218"/>
                <a:gd name="T7" fmla="*/ 0 h 288"/>
                <a:gd name="T8" fmla="*/ 64 w 218"/>
                <a:gd name="T9" fmla="*/ 16 h 288"/>
                <a:gd name="T10" fmla="*/ 32 w 218"/>
                <a:gd name="T11" fmla="*/ 16 h 288"/>
                <a:gd name="T12" fmla="*/ 0 w 218"/>
                <a:gd name="T13" fmla="*/ 48 h 288"/>
                <a:gd name="T14" fmla="*/ 0 w 218"/>
                <a:gd name="T15" fmla="*/ 256 h 288"/>
                <a:gd name="T16" fmla="*/ 32 w 218"/>
                <a:gd name="T17" fmla="*/ 288 h 288"/>
                <a:gd name="T18" fmla="*/ 186 w 218"/>
                <a:gd name="T19" fmla="*/ 288 h 288"/>
                <a:gd name="T20" fmla="*/ 218 w 218"/>
                <a:gd name="T21" fmla="*/ 256 h 288"/>
                <a:gd name="T22" fmla="*/ 218 w 218"/>
                <a:gd name="T23" fmla="*/ 48 h 288"/>
                <a:gd name="T24" fmla="*/ 186 w 218"/>
                <a:gd name="T25" fmla="*/ 16 h 288"/>
                <a:gd name="T26" fmla="*/ 72 w 218"/>
                <a:gd name="T27" fmla="*/ 16 h 288"/>
                <a:gd name="T28" fmla="*/ 80 w 218"/>
                <a:gd name="T29" fmla="*/ 8 h 288"/>
                <a:gd name="T30" fmla="*/ 138 w 218"/>
                <a:gd name="T31" fmla="*/ 8 h 288"/>
                <a:gd name="T32" fmla="*/ 146 w 218"/>
                <a:gd name="T33" fmla="*/ 16 h 288"/>
                <a:gd name="T34" fmla="*/ 146 w 218"/>
                <a:gd name="T35" fmla="*/ 45 h 288"/>
                <a:gd name="T36" fmla="*/ 138 w 218"/>
                <a:gd name="T37" fmla="*/ 53 h 288"/>
                <a:gd name="T38" fmla="*/ 80 w 218"/>
                <a:gd name="T39" fmla="*/ 53 h 288"/>
                <a:gd name="T40" fmla="*/ 72 w 218"/>
                <a:gd name="T41" fmla="*/ 45 h 288"/>
                <a:gd name="T42" fmla="*/ 72 w 218"/>
                <a:gd name="T43" fmla="*/ 16 h 288"/>
                <a:gd name="T44" fmla="*/ 210 w 218"/>
                <a:gd name="T45" fmla="*/ 256 h 288"/>
                <a:gd name="T46" fmla="*/ 186 w 218"/>
                <a:gd name="T47" fmla="*/ 280 h 288"/>
                <a:gd name="T48" fmla="*/ 32 w 218"/>
                <a:gd name="T49" fmla="*/ 280 h 288"/>
                <a:gd name="T50" fmla="*/ 8 w 218"/>
                <a:gd name="T51" fmla="*/ 256 h 288"/>
                <a:gd name="T52" fmla="*/ 8 w 218"/>
                <a:gd name="T53" fmla="*/ 48 h 288"/>
                <a:gd name="T54" fmla="*/ 32 w 218"/>
                <a:gd name="T55" fmla="*/ 24 h 288"/>
                <a:gd name="T56" fmla="*/ 64 w 218"/>
                <a:gd name="T57" fmla="*/ 24 h 288"/>
                <a:gd name="T58" fmla="*/ 64 w 218"/>
                <a:gd name="T59" fmla="*/ 45 h 288"/>
                <a:gd name="T60" fmla="*/ 80 w 218"/>
                <a:gd name="T61" fmla="*/ 61 h 288"/>
                <a:gd name="T62" fmla="*/ 138 w 218"/>
                <a:gd name="T63" fmla="*/ 61 h 288"/>
                <a:gd name="T64" fmla="*/ 154 w 218"/>
                <a:gd name="T65" fmla="*/ 45 h 288"/>
                <a:gd name="T66" fmla="*/ 154 w 218"/>
                <a:gd name="T67" fmla="*/ 24 h 288"/>
                <a:gd name="T68" fmla="*/ 186 w 218"/>
                <a:gd name="T69" fmla="*/ 24 h 288"/>
                <a:gd name="T70" fmla="*/ 210 w 218"/>
                <a:gd name="T71" fmla="*/ 48 h 288"/>
                <a:gd name="T72" fmla="*/ 210 w 218"/>
                <a:gd name="T73" fmla="*/ 25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 h="288">
                  <a:moveTo>
                    <a:pt x="186" y="16"/>
                  </a:moveTo>
                  <a:cubicBezTo>
                    <a:pt x="154" y="16"/>
                    <a:pt x="154" y="16"/>
                    <a:pt x="154" y="16"/>
                  </a:cubicBezTo>
                  <a:cubicBezTo>
                    <a:pt x="154" y="7"/>
                    <a:pt x="147" y="0"/>
                    <a:pt x="138" y="0"/>
                  </a:cubicBezTo>
                  <a:cubicBezTo>
                    <a:pt x="80" y="0"/>
                    <a:pt x="80" y="0"/>
                    <a:pt x="80" y="0"/>
                  </a:cubicBezTo>
                  <a:cubicBezTo>
                    <a:pt x="71" y="0"/>
                    <a:pt x="64" y="7"/>
                    <a:pt x="64" y="16"/>
                  </a:cubicBezTo>
                  <a:cubicBezTo>
                    <a:pt x="32" y="16"/>
                    <a:pt x="32" y="16"/>
                    <a:pt x="32" y="16"/>
                  </a:cubicBezTo>
                  <a:cubicBezTo>
                    <a:pt x="14" y="16"/>
                    <a:pt x="0" y="30"/>
                    <a:pt x="0" y="48"/>
                  </a:cubicBezTo>
                  <a:cubicBezTo>
                    <a:pt x="0" y="256"/>
                    <a:pt x="0" y="256"/>
                    <a:pt x="0" y="256"/>
                  </a:cubicBezTo>
                  <a:cubicBezTo>
                    <a:pt x="0" y="274"/>
                    <a:pt x="14" y="288"/>
                    <a:pt x="32" y="288"/>
                  </a:cubicBezTo>
                  <a:cubicBezTo>
                    <a:pt x="186" y="288"/>
                    <a:pt x="186" y="288"/>
                    <a:pt x="186" y="288"/>
                  </a:cubicBezTo>
                  <a:cubicBezTo>
                    <a:pt x="204" y="288"/>
                    <a:pt x="218" y="274"/>
                    <a:pt x="218" y="256"/>
                  </a:cubicBezTo>
                  <a:cubicBezTo>
                    <a:pt x="218" y="48"/>
                    <a:pt x="218" y="48"/>
                    <a:pt x="218" y="48"/>
                  </a:cubicBezTo>
                  <a:cubicBezTo>
                    <a:pt x="218" y="30"/>
                    <a:pt x="204" y="16"/>
                    <a:pt x="186" y="16"/>
                  </a:cubicBezTo>
                  <a:close/>
                  <a:moveTo>
                    <a:pt x="72" y="16"/>
                  </a:moveTo>
                  <a:cubicBezTo>
                    <a:pt x="72" y="12"/>
                    <a:pt x="75" y="8"/>
                    <a:pt x="80" y="8"/>
                  </a:cubicBezTo>
                  <a:cubicBezTo>
                    <a:pt x="138" y="8"/>
                    <a:pt x="138" y="8"/>
                    <a:pt x="138" y="8"/>
                  </a:cubicBezTo>
                  <a:cubicBezTo>
                    <a:pt x="143" y="8"/>
                    <a:pt x="146" y="12"/>
                    <a:pt x="146" y="16"/>
                  </a:cubicBezTo>
                  <a:cubicBezTo>
                    <a:pt x="146" y="45"/>
                    <a:pt x="146" y="45"/>
                    <a:pt x="146" y="45"/>
                  </a:cubicBezTo>
                  <a:cubicBezTo>
                    <a:pt x="146" y="50"/>
                    <a:pt x="143" y="53"/>
                    <a:pt x="138" y="53"/>
                  </a:cubicBezTo>
                  <a:cubicBezTo>
                    <a:pt x="80" y="53"/>
                    <a:pt x="80" y="53"/>
                    <a:pt x="80" y="53"/>
                  </a:cubicBezTo>
                  <a:cubicBezTo>
                    <a:pt x="75" y="53"/>
                    <a:pt x="72" y="50"/>
                    <a:pt x="72" y="45"/>
                  </a:cubicBezTo>
                  <a:lnTo>
                    <a:pt x="72" y="16"/>
                  </a:lnTo>
                  <a:close/>
                  <a:moveTo>
                    <a:pt x="210" y="256"/>
                  </a:moveTo>
                  <a:cubicBezTo>
                    <a:pt x="210" y="269"/>
                    <a:pt x="199" y="280"/>
                    <a:pt x="186" y="280"/>
                  </a:cubicBezTo>
                  <a:cubicBezTo>
                    <a:pt x="32" y="280"/>
                    <a:pt x="32" y="280"/>
                    <a:pt x="32" y="280"/>
                  </a:cubicBezTo>
                  <a:cubicBezTo>
                    <a:pt x="18" y="280"/>
                    <a:pt x="8" y="269"/>
                    <a:pt x="8" y="256"/>
                  </a:cubicBezTo>
                  <a:cubicBezTo>
                    <a:pt x="8" y="48"/>
                    <a:pt x="8" y="48"/>
                    <a:pt x="8" y="48"/>
                  </a:cubicBezTo>
                  <a:cubicBezTo>
                    <a:pt x="8" y="35"/>
                    <a:pt x="18" y="24"/>
                    <a:pt x="32" y="24"/>
                  </a:cubicBezTo>
                  <a:cubicBezTo>
                    <a:pt x="64" y="24"/>
                    <a:pt x="64" y="24"/>
                    <a:pt x="64" y="24"/>
                  </a:cubicBezTo>
                  <a:cubicBezTo>
                    <a:pt x="64" y="45"/>
                    <a:pt x="64" y="45"/>
                    <a:pt x="64" y="45"/>
                  </a:cubicBezTo>
                  <a:cubicBezTo>
                    <a:pt x="64" y="54"/>
                    <a:pt x="71" y="61"/>
                    <a:pt x="80" y="61"/>
                  </a:cubicBezTo>
                  <a:cubicBezTo>
                    <a:pt x="138" y="61"/>
                    <a:pt x="138" y="61"/>
                    <a:pt x="138" y="61"/>
                  </a:cubicBezTo>
                  <a:cubicBezTo>
                    <a:pt x="147" y="61"/>
                    <a:pt x="154" y="54"/>
                    <a:pt x="154" y="45"/>
                  </a:cubicBezTo>
                  <a:cubicBezTo>
                    <a:pt x="154" y="24"/>
                    <a:pt x="154" y="24"/>
                    <a:pt x="154" y="24"/>
                  </a:cubicBezTo>
                  <a:cubicBezTo>
                    <a:pt x="186" y="24"/>
                    <a:pt x="186" y="24"/>
                    <a:pt x="186" y="24"/>
                  </a:cubicBezTo>
                  <a:cubicBezTo>
                    <a:pt x="199" y="24"/>
                    <a:pt x="210" y="35"/>
                    <a:pt x="210" y="48"/>
                  </a:cubicBezTo>
                  <a:lnTo>
                    <a:pt x="210"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Rectangle 141">
              <a:extLst>
                <a:ext uri="{FF2B5EF4-FFF2-40B4-BE49-F238E27FC236}">
                  <a16:creationId xmlns:a16="http://schemas.microsoft.com/office/drawing/2014/main" id="{EC09ECE1-BF53-A646-84CE-3122805E0A05}"/>
                </a:ext>
              </a:extLst>
            </p:cNvPr>
            <p:cNvSpPr>
              <a:spLocks noChangeArrowheads="1"/>
            </p:cNvSpPr>
            <p:nvPr/>
          </p:nvSpPr>
          <p:spPr bwMode="auto">
            <a:xfrm>
              <a:off x="5186363" y="2563813"/>
              <a:ext cx="217487" cy="36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Rectangle 142">
              <a:extLst>
                <a:ext uri="{FF2B5EF4-FFF2-40B4-BE49-F238E27FC236}">
                  <a16:creationId xmlns:a16="http://schemas.microsoft.com/office/drawing/2014/main" id="{5784C9A0-E321-AC4D-8A77-F702DF801974}"/>
                </a:ext>
              </a:extLst>
            </p:cNvPr>
            <p:cNvSpPr>
              <a:spLocks noChangeArrowheads="1"/>
            </p:cNvSpPr>
            <p:nvPr/>
          </p:nvSpPr>
          <p:spPr bwMode="auto">
            <a:xfrm>
              <a:off x="5186363" y="2811463"/>
              <a:ext cx="217487" cy="36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Rectangle 143">
              <a:extLst>
                <a:ext uri="{FF2B5EF4-FFF2-40B4-BE49-F238E27FC236}">
                  <a16:creationId xmlns:a16="http://schemas.microsoft.com/office/drawing/2014/main" id="{1804D834-F621-DC4B-854F-F2D74D6CF420}"/>
                </a:ext>
              </a:extLst>
            </p:cNvPr>
            <p:cNvSpPr>
              <a:spLocks noChangeArrowheads="1"/>
            </p:cNvSpPr>
            <p:nvPr/>
          </p:nvSpPr>
          <p:spPr bwMode="auto">
            <a:xfrm>
              <a:off x="5186363" y="3059113"/>
              <a:ext cx="217487"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Line 144">
              <a:extLst>
                <a:ext uri="{FF2B5EF4-FFF2-40B4-BE49-F238E27FC236}">
                  <a16:creationId xmlns:a16="http://schemas.microsoft.com/office/drawing/2014/main" id="{A1D8C702-CC28-2247-B005-40A3F73AD439}"/>
                </a:ext>
              </a:extLst>
            </p:cNvPr>
            <p:cNvSpPr>
              <a:spLocks noChangeShapeType="1"/>
            </p:cNvSpPr>
            <p:nvPr/>
          </p:nvSpPr>
          <p:spPr bwMode="auto">
            <a:xfrm>
              <a:off x="5399088" y="21637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Line 145">
              <a:extLst>
                <a:ext uri="{FF2B5EF4-FFF2-40B4-BE49-F238E27FC236}">
                  <a16:creationId xmlns:a16="http://schemas.microsoft.com/office/drawing/2014/main" id="{8AD513D1-A38D-9843-AB45-CE4072E7F6E2}"/>
                </a:ext>
              </a:extLst>
            </p:cNvPr>
            <p:cNvSpPr>
              <a:spLocks noChangeShapeType="1"/>
            </p:cNvSpPr>
            <p:nvPr/>
          </p:nvSpPr>
          <p:spPr bwMode="auto">
            <a:xfrm>
              <a:off x="5399088" y="21637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46">
              <a:extLst>
                <a:ext uri="{FF2B5EF4-FFF2-40B4-BE49-F238E27FC236}">
                  <a16:creationId xmlns:a16="http://schemas.microsoft.com/office/drawing/2014/main" id="{2C5A19CF-C322-4E43-8FED-026955C8EF32}"/>
                </a:ext>
              </a:extLst>
            </p:cNvPr>
            <p:cNvSpPr>
              <a:spLocks/>
            </p:cNvSpPr>
            <p:nvPr/>
          </p:nvSpPr>
          <p:spPr bwMode="auto">
            <a:xfrm>
              <a:off x="4775200" y="2424113"/>
              <a:ext cx="266700" cy="193675"/>
            </a:xfrm>
            <a:custGeom>
              <a:avLst/>
              <a:gdLst>
                <a:gd name="T0" fmla="*/ 21 w 59"/>
                <a:gd name="T1" fmla="*/ 43 h 43"/>
                <a:gd name="T2" fmla="*/ 18 w 59"/>
                <a:gd name="T3" fmla="*/ 42 h 43"/>
                <a:gd name="T4" fmla="*/ 2 w 59"/>
                <a:gd name="T5" fmla="*/ 26 h 43"/>
                <a:gd name="T6" fmla="*/ 2 w 59"/>
                <a:gd name="T7" fmla="*/ 20 h 43"/>
                <a:gd name="T8" fmla="*/ 7 w 59"/>
                <a:gd name="T9" fmla="*/ 20 h 43"/>
                <a:gd name="T10" fmla="*/ 21 w 59"/>
                <a:gd name="T11" fmla="*/ 33 h 43"/>
                <a:gd name="T12" fmla="*/ 52 w 59"/>
                <a:gd name="T13" fmla="*/ 2 h 43"/>
                <a:gd name="T14" fmla="*/ 58 w 59"/>
                <a:gd name="T15" fmla="*/ 2 h 43"/>
                <a:gd name="T16" fmla="*/ 58 w 59"/>
                <a:gd name="T17" fmla="*/ 7 h 43"/>
                <a:gd name="T18" fmla="*/ 24 w 59"/>
                <a:gd name="T19" fmla="*/ 42 h 43"/>
                <a:gd name="T20" fmla="*/ 21 w 5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43">
                  <a:moveTo>
                    <a:pt x="21" y="43"/>
                  </a:moveTo>
                  <a:cubicBezTo>
                    <a:pt x="20" y="43"/>
                    <a:pt x="19" y="42"/>
                    <a:pt x="18" y="42"/>
                  </a:cubicBezTo>
                  <a:cubicBezTo>
                    <a:pt x="2" y="26"/>
                    <a:pt x="2" y="26"/>
                    <a:pt x="2" y="26"/>
                  </a:cubicBezTo>
                  <a:cubicBezTo>
                    <a:pt x="0" y="24"/>
                    <a:pt x="0" y="21"/>
                    <a:pt x="2" y="20"/>
                  </a:cubicBezTo>
                  <a:cubicBezTo>
                    <a:pt x="3" y="18"/>
                    <a:pt x="6" y="18"/>
                    <a:pt x="7" y="20"/>
                  </a:cubicBezTo>
                  <a:cubicBezTo>
                    <a:pt x="21" y="33"/>
                    <a:pt x="21" y="33"/>
                    <a:pt x="21" y="33"/>
                  </a:cubicBezTo>
                  <a:cubicBezTo>
                    <a:pt x="52" y="2"/>
                    <a:pt x="52" y="2"/>
                    <a:pt x="52" y="2"/>
                  </a:cubicBezTo>
                  <a:cubicBezTo>
                    <a:pt x="54" y="0"/>
                    <a:pt x="56" y="0"/>
                    <a:pt x="58" y="2"/>
                  </a:cubicBezTo>
                  <a:cubicBezTo>
                    <a:pt x="59" y="3"/>
                    <a:pt x="59" y="6"/>
                    <a:pt x="58" y="7"/>
                  </a:cubicBezTo>
                  <a:cubicBezTo>
                    <a:pt x="24" y="42"/>
                    <a:pt x="24" y="42"/>
                    <a:pt x="24" y="42"/>
                  </a:cubicBezTo>
                  <a:cubicBezTo>
                    <a:pt x="23" y="42"/>
                    <a:pt x="22" y="43"/>
                    <a:pt x="2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47">
              <a:extLst>
                <a:ext uri="{FF2B5EF4-FFF2-40B4-BE49-F238E27FC236}">
                  <a16:creationId xmlns:a16="http://schemas.microsoft.com/office/drawing/2014/main" id="{9EE5E199-9741-2E43-BFF6-0BA5B718BD39}"/>
                </a:ext>
              </a:extLst>
            </p:cNvPr>
            <p:cNvSpPr>
              <a:spLocks/>
            </p:cNvSpPr>
            <p:nvPr/>
          </p:nvSpPr>
          <p:spPr bwMode="auto">
            <a:xfrm>
              <a:off x="4775200" y="2671763"/>
              <a:ext cx="266700" cy="193675"/>
            </a:xfrm>
            <a:custGeom>
              <a:avLst/>
              <a:gdLst>
                <a:gd name="T0" fmla="*/ 21 w 59"/>
                <a:gd name="T1" fmla="*/ 43 h 43"/>
                <a:gd name="T2" fmla="*/ 18 w 59"/>
                <a:gd name="T3" fmla="*/ 42 h 43"/>
                <a:gd name="T4" fmla="*/ 2 w 59"/>
                <a:gd name="T5" fmla="*/ 25 h 43"/>
                <a:gd name="T6" fmla="*/ 2 w 59"/>
                <a:gd name="T7" fmla="*/ 20 h 43"/>
                <a:gd name="T8" fmla="*/ 7 w 59"/>
                <a:gd name="T9" fmla="*/ 20 h 43"/>
                <a:gd name="T10" fmla="*/ 21 w 59"/>
                <a:gd name="T11" fmla="*/ 33 h 43"/>
                <a:gd name="T12" fmla="*/ 52 w 59"/>
                <a:gd name="T13" fmla="*/ 2 h 43"/>
                <a:gd name="T14" fmla="*/ 58 w 59"/>
                <a:gd name="T15" fmla="*/ 2 h 43"/>
                <a:gd name="T16" fmla="*/ 58 w 59"/>
                <a:gd name="T17" fmla="*/ 7 h 43"/>
                <a:gd name="T18" fmla="*/ 24 w 59"/>
                <a:gd name="T19" fmla="*/ 42 h 43"/>
                <a:gd name="T20" fmla="*/ 21 w 5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43">
                  <a:moveTo>
                    <a:pt x="21" y="43"/>
                  </a:moveTo>
                  <a:cubicBezTo>
                    <a:pt x="20" y="43"/>
                    <a:pt x="19" y="42"/>
                    <a:pt x="18" y="42"/>
                  </a:cubicBezTo>
                  <a:cubicBezTo>
                    <a:pt x="2" y="25"/>
                    <a:pt x="2" y="25"/>
                    <a:pt x="2" y="25"/>
                  </a:cubicBezTo>
                  <a:cubicBezTo>
                    <a:pt x="0" y="24"/>
                    <a:pt x="0" y="21"/>
                    <a:pt x="2" y="20"/>
                  </a:cubicBezTo>
                  <a:cubicBezTo>
                    <a:pt x="3" y="18"/>
                    <a:pt x="6" y="18"/>
                    <a:pt x="7" y="20"/>
                  </a:cubicBezTo>
                  <a:cubicBezTo>
                    <a:pt x="21" y="33"/>
                    <a:pt x="21" y="33"/>
                    <a:pt x="21" y="33"/>
                  </a:cubicBezTo>
                  <a:cubicBezTo>
                    <a:pt x="52" y="2"/>
                    <a:pt x="52" y="2"/>
                    <a:pt x="52" y="2"/>
                  </a:cubicBezTo>
                  <a:cubicBezTo>
                    <a:pt x="54" y="0"/>
                    <a:pt x="56" y="0"/>
                    <a:pt x="58" y="2"/>
                  </a:cubicBezTo>
                  <a:cubicBezTo>
                    <a:pt x="59" y="3"/>
                    <a:pt x="59" y="6"/>
                    <a:pt x="58" y="7"/>
                  </a:cubicBezTo>
                  <a:cubicBezTo>
                    <a:pt x="24" y="42"/>
                    <a:pt x="24" y="42"/>
                    <a:pt x="24" y="42"/>
                  </a:cubicBezTo>
                  <a:cubicBezTo>
                    <a:pt x="23" y="42"/>
                    <a:pt x="22" y="43"/>
                    <a:pt x="2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48">
              <a:extLst>
                <a:ext uri="{FF2B5EF4-FFF2-40B4-BE49-F238E27FC236}">
                  <a16:creationId xmlns:a16="http://schemas.microsoft.com/office/drawing/2014/main" id="{DD6987FD-41DC-2047-A6F0-463AFB3E251E}"/>
                </a:ext>
              </a:extLst>
            </p:cNvPr>
            <p:cNvSpPr>
              <a:spLocks/>
            </p:cNvSpPr>
            <p:nvPr/>
          </p:nvSpPr>
          <p:spPr bwMode="auto">
            <a:xfrm>
              <a:off x="4775200" y="2919413"/>
              <a:ext cx="266700" cy="193675"/>
            </a:xfrm>
            <a:custGeom>
              <a:avLst/>
              <a:gdLst>
                <a:gd name="T0" fmla="*/ 21 w 59"/>
                <a:gd name="T1" fmla="*/ 43 h 43"/>
                <a:gd name="T2" fmla="*/ 21 w 59"/>
                <a:gd name="T3" fmla="*/ 43 h 43"/>
                <a:gd name="T4" fmla="*/ 18 w 59"/>
                <a:gd name="T5" fmla="*/ 41 h 43"/>
                <a:gd name="T6" fmla="*/ 2 w 59"/>
                <a:gd name="T7" fmla="*/ 25 h 43"/>
                <a:gd name="T8" fmla="*/ 2 w 59"/>
                <a:gd name="T9" fmla="*/ 20 h 43"/>
                <a:gd name="T10" fmla="*/ 7 w 59"/>
                <a:gd name="T11" fmla="*/ 20 h 43"/>
                <a:gd name="T12" fmla="*/ 21 w 59"/>
                <a:gd name="T13" fmla="*/ 33 h 43"/>
                <a:gd name="T14" fmla="*/ 52 w 59"/>
                <a:gd name="T15" fmla="*/ 2 h 43"/>
                <a:gd name="T16" fmla="*/ 58 w 59"/>
                <a:gd name="T17" fmla="*/ 2 h 43"/>
                <a:gd name="T18" fmla="*/ 58 w 59"/>
                <a:gd name="T19" fmla="*/ 7 h 43"/>
                <a:gd name="T20" fmla="*/ 24 w 59"/>
                <a:gd name="T21" fmla="*/ 41 h 43"/>
                <a:gd name="T22" fmla="*/ 21 w 59"/>
                <a:gd name="T2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43">
                  <a:moveTo>
                    <a:pt x="21" y="43"/>
                  </a:moveTo>
                  <a:cubicBezTo>
                    <a:pt x="21" y="43"/>
                    <a:pt x="21" y="43"/>
                    <a:pt x="21" y="43"/>
                  </a:cubicBezTo>
                  <a:cubicBezTo>
                    <a:pt x="20" y="43"/>
                    <a:pt x="19" y="42"/>
                    <a:pt x="18" y="41"/>
                  </a:cubicBezTo>
                  <a:cubicBezTo>
                    <a:pt x="2" y="25"/>
                    <a:pt x="2" y="25"/>
                    <a:pt x="2" y="25"/>
                  </a:cubicBezTo>
                  <a:cubicBezTo>
                    <a:pt x="0" y="24"/>
                    <a:pt x="0" y="21"/>
                    <a:pt x="2" y="20"/>
                  </a:cubicBezTo>
                  <a:cubicBezTo>
                    <a:pt x="3" y="18"/>
                    <a:pt x="6" y="18"/>
                    <a:pt x="7" y="20"/>
                  </a:cubicBezTo>
                  <a:cubicBezTo>
                    <a:pt x="21" y="33"/>
                    <a:pt x="21" y="33"/>
                    <a:pt x="21" y="33"/>
                  </a:cubicBezTo>
                  <a:cubicBezTo>
                    <a:pt x="52" y="2"/>
                    <a:pt x="52" y="2"/>
                    <a:pt x="52" y="2"/>
                  </a:cubicBezTo>
                  <a:cubicBezTo>
                    <a:pt x="54" y="0"/>
                    <a:pt x="56" y="0"/>
                    <a:pt x="58" y="2"/>
                  </a:cubicBezTo>
                  <a:cubicBezTo>
                    <a:pt x="59" y="3"/>
                    <a:pt x="59" y="6"/>
                    <a:pt x="58" y="7"/>
                  </a:cubicBezTo>
                  <a:cubicBezTo>
                    <a:pt x="24" y="41"/>
                    <a:pt x="24" y="41"/>
                    <a:pt x="24" y="41"/>
                  </a:cubicBezTo>
                  <a:cubicBezTo>
                    <a:pt x="23" y="42"/>
                    <a:pt x="22" y="43"/>
                    <a:pt x="2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21223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2" presetClass="entr" presetSubtype="8"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2" presetClass="entr" presetSubtype="8"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0-#ppt_w/2"/>
                                          </p:val>
                                        </p:tav>
                                        <p:tav tm="100000">
                                          <p:val>
                                            <p:strVal val="#ppt_x"/>
                                          </p:val>
                                        </p:tav>
                                      </p:tavLst>
                                    </p:anim>
                                    <p:anim calcmode="lin" valueType="num">
                                      <p:cBhvr additive="base">
                                        <p:cTn id="3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2" presetClass="entr" presetSubtype="8"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0-#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4</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4" name="Text Placeholder 3">
            <a:extLst>
              <a:ext uri="{FF2B5EF4-FFF2-40B4-BE49-F238E27FC236}">
                <a16:creationId xmlns:a16="http://schemas.microsoft.com/office/drawing/2014/main" id="{7A5839ED-1A46-5B46-AF3C-D05EEFA2DEE4}"/>
              </a:ext>
            </a:extLst>
          </p:cNvPr>
          <p:cNvSpPr>
            <a:spLocks noGrp="1"/>
          </p:cNvSpPr>
          <p:nvPr>
            <p:ph type="body" sz="quarter" idx="13"/>
          </p:nvPr>
        </p:nvSpPr>
        <p:spPr>
          <a:xfrm>
            <a:off x="387547" y="1471289"/>
            <a:ext cx="3769806" cy="2479095"/>
          </a:xfrm>
        </p:spPr>
        <p:txBody>
          <a:bodyPr/>
          <a:lstStyle/>
          <a:p>
            <a:pPr>
              <a:lnSpc>
                <a:spcPct val="100000"/>
              </a:lnSpc>
              <a:spcBef>
                <a:spcPts val="0"/>
              </a:spcBef>
              <a:spcAft>
                <a:spcPts val="300"/>
              </a:spcAft>
              <a:buClr>
                <a:srgbClr val="000000"/>
              </a:buClr>
              <a:buSzPts val="1400"/>
            </a:pPr>
            <a:r>
              <a:rPr lang="en-US" sz="800" b="1" spc="300" dirty="0">
                <a:solidFill>
                  <a:srgbClr val="D92231"/>
                </a:solidFill>
                <a:ea typeface="Arial"/>
                <a:cs typeface="Arial"/>
                <a:sym typeface="Arial"/>
              </a:rPr>
              <a:t>THE HIGHEST STANDARDS FOR PRIVACY AND DATA SECURITY</a:t>
            </a:r>
            <a:endParaRPr lang="en-US" sz="800" dirty="0">
              <a:solidFill>
                <a:srgbClr val="D92231"/>
              </a:solidFill>
              <a:ea typeface="Arial"/>
              <a:cs typeface="Arial"/>
              <a:sym typeface="Arial"/>
            </a:endParaRPr>
          </a:p>
          <a:p>
            <a:pPr lvl="0">
              <a:lnSpc>
                <a:spcPct val="100000"/>
              </a:lnSpc>
              <a:spcBef>
                <a:spcPts val="0"/>
              </a:spcBef>
              <a:buClr>
                <a:srgbClr val="000000"/>
              </a:buClr>
              <a:buSzPts val="1400"/>
            </a:pPr>
            <a:r>
              <a:rPr lang="en-US" sz="900" dirty="0">
                <a:solidFill>
                  <a:srgbClr val="000000"/>
                </a:solidFill>
                <a:ea typeface="Arial"/>
                <a:cs typeface="Arial"/>
                <a:sym typeface="Arial"/>
              </a:rPr>
              <a:t>Using the Amazon Web Services (AWS) platform, DocuShare Go is hosted on the most secure global infrastructure.* </a:t>
            </a:r>
          </a:p>
          <a:p>
            <a:pPr>
              <a:lnSpc>
                <a:spcPct val="100000"/>
              </a:lnSpc>
              <a:spcBef>
                <a:spcPts val="0"/>
              </a:spcBef>
              <a:spcAft>
                <a:spcPts val="600"/>
              </a:spcAft>
              <a:buClr>
                <a:srgbClr val="000000"/>
              </a:buClr>
              <a:buSzPts val="1400"/>
            </a:pPr>
            <a:endParaRPr lang="en-US" sz="800" b="1" spc="300" dirty="0">
              <a:solidFill>
                <a:srgbClr val="D92231"/>
              </a:solidFill>
              <a:ea typeface="Arial"/>
              <a:cs typeface="Arial"/>
              <a:sym typeface="Arial"/>
            </a:endParaRPr>
          </a:p>
          <a:p>
            <a:pPr>
              <a:lnSpc>
                <a:spcPct val="100000"/>
              </a:lnSpc>
              <a:spcBef>
                <a:spcPts val="0"/>
              </a:spcBef>
              <a:spcAft>
                <a:spcPts val="300"/>
              </a:spcAft>
              <a:buClr>
                <a:srgbClr val="000000"/>
              </a:buClr>
              <a:buSzPts val="1400"/>
            </a:pPr>
            <a:r>
              <a:rPr lang="en-US" sz="800" b="1" spc="300" dirty="0">
                <a:solidFill>
                  <a:srgbClr val="D92231"/>
                </a:solidFill>
                <a:ea typeface="Arial"/>
                <a:cs typeface="Arial"/>
                <a:sym typeface="Arial"/>
              </a:rPr>
              <a:t>THE MOST COMPREHENSIVE SECURITY AND COMPLIANCE CONTROLS</a:t>
            </a:r>
            <a:endParaRPr lang="en-US" sz="800" dirty="0">
              <a:solidFill>
                <a:srgbClr val="D92231"/>
              </a:solidFill>
              <a:ea typeface="Arial"/>
              <a:cs typeface="Arial"/>
              <a:sym typeface="Arial"/>
            </a:endParaRPr>
          </a:p>
          <a:p>
            <a:pPr lvl="0">
              <a:lnSpc>
                <a:spcPct val="100000"/>
              </a:lnSpc>
              <a:spcBef>
                <a:spcPts val="0"/>
              </a:spcBef>
              <a:spcAft>
                <a:spcPts val="600"/>
              </a:spcAft>
              <a:buClr>
                <a:srgbClr val="000000"/>
              </a:buClr>
              <a:buSzPts val="1400"/>
            </a:pPr>
            <a:r>
              <a:rPr lang="en-US" sz="900" dirty="0">
                <a:solidFill>
                  <a:srgbClr val="000000"/>
                </a:solidFill>
                <a:ea typeface="Arial"/>
                <a:cs typeface="Arial"/>
                <a:sym typeface="Arial"/>
              </a:rPr>
              <a:t>AWS regularly achieves third-party validation for thousands of global compliance requirements that is continually monitored to help meet security and compliance standards for finance, retail, healthcare, government and beyond.</a:t>
            </a:r>
          </a:p>
          <a:p>
            <a:pPr lvl="0">
              <a:lnSpc>
                <a:spcPct val="100000"/>
              </a:lnSpc>
              <a:spcBef>
                <a:spcPts val="0"/>
              </a:spcBef>
              <a:buClr>
                <a:srgbClr val="000000"/>
              </a:buClr>
              <a:buSzPts val="1400"/>
            </a:pPr>
            <a:r>
              <a:rPr lang="en-US" sz="900" b="1" dirty="0">
                <a:solidFill>
                  <a:srgbClr val="000000"/>
                </a:solidFill>
                <a:ea typeface="Arial"/>
                <a:cs typeface="Arial"/>
                <a:sym typeface="Arial"/>
              </a:rPr>
              <a:t>Encrypting data at rest and in motion</a:t>
            </a:r>
          </a:p>
          <a:p>
            <a:pPr marL="117475" lvl="0" indent="-117475">
              <a:lnSpc>
                <a:spcPct val="100000"/>
              </a:lnSpc>
              <a:spcBef>
                <a:spcPts val="0"/>
              </a:spcBef>
              <a:buClr>
                <a:srgbClr val="000000"/>
              </a:buClr>
              <a:buSzPct val="125000"/>
              <a:buFont typeface="Arial" panose="020B0604020202020204" pitchFamily="34" charset="0"/>
              <a:buChar char="•"/>
            </a:pPr>
            <a:r>
              <a:rPr lang="en-US" sz="900" dirty="0">
                <a:solidFill>
                  <a:srgbClr val="000000"/>
                </a:solidFill>
                <a:ea typeface="Arial"/>
                <a:cs typeface="Arial"/>
                <a:sym typeface="Arial"/>
              </a:rPr>
              <a:t>Encryption at rest using AES-256</a:t>
            </a:r>
          </a:p>
          <a:p>
            <a:pPr marL="117475" lvl="0" indent="-117475">
              <a:lnSpc>
                <a:spcPct val="100000"/>
              </a:lnSpc>
              <a:spcBef>
                <a:spcPts val="0"/>
              </a:spcBef>
              <a:buClr>
                <a:srgbClr val="000000"/>
              </a:buClr>
              <a:buSzPct val="125000"/>
              <a:buFont typeface="Arial" panose="020B0604020202020204" pitchFamily="34" charset="0"/>
              <a:buChar char="•"/>
            </a:pPr>
            <a:r>
              <a:rPr lang="en-US" sz="900" dirty="0">
                <a:solidFill>
                  <a:srgbClr val="000000"/>
                </a:solidFill>
                <a:ea typeface="Arial"/>
                <a:cs typeface="Arial"/>
                <a:sym typeface="Arial"/>
              </a:rPr>
              <a:t>Encrypting data in motion using Transport Layer Security (TLS) protocol </a:t>
            </a:r>
          </a:p>
          <a:p>
            <a:pPr marL="117475" lvl="0" indent="-117475">
              <a:lnSpc>
                <a:spcPct val="100000"/>
              </a:lnSpc>
              <a:spcBef>
                <a:spcPts val="0"/>
              </a:spcBef>
              <a:buClr>
                <a:srgbClr val="000000"/>
              </a:buClr>
              <a:buSzPts val="1400"/>
            </a:pPr>
            <a:endParaRPr lang="en-US" sz="900" dirty="0">
              <a:solidFill>
                <a:srgbClr val="000000"/>
              </a:solidFill>
              <a:ea typeface="Arial"/>
              <a:cs typeface="Arial"/>
              <a:sym typeface="Arial"/>
            </a:endParaRPr>
          </a:p>
          <a:p>
            <a:pPr marL="117475" lvl="0" indent="-117475">
              <a:lnSpc>
                <a:spcPct val="100000"/>
              </a:lnSpc>
              <a:spcBef>
                <a:spcPts val="0"/>
              </a:spcBef>
              <a:buClr>
                <a:srgbClr val="000000"/>
              </a:buClr>
              <a:buSzPts val="1400"/>
            </a:pPr>
            <a:r>
              <a:rPr lang="en-US" sz="900" b="1" dirty="0">
                <a:solidFill>
                  <a:srgbClr val="000000"/>
                </a:solidFill>
                <a:ea typeface="Arial"/>
                <a:cs typeface="Arial"/>
                <a:sym typeface="Arial"/>
              </a:rPr>
              <a:t>DocuShare Go also includes</a:t>
            </a:r>
          </a:p>
          <a:p>
            <a:pPr marL="117475" lvl="0" indent="-117475">
              <a:lnSpc>
                <a:spcPct val="100000"/>
              </a:lnSpc>
              <a:spcBef>
                <a:spcPts val="0"/>
              </a:spcBef>
              <a:buClr>
                <a:srgbClr val="000000"/>
              </a:buClr>
              <a:buSzPct val="125000"/>
              <a:buFont typeface="Arial" panose="020B0604020202020204" pitchFamily="34" charset="0"/>
              <a:buChar char="•"/>
            </a:pPr>
            <a:r>
              <a:rPr lang="en-US" sz="900" dirty="0">
                <a:solidFill>
                  <a:srgbClr val="000000"/>
                </a:solidFill>
                <a:ea typeface="Arial"/>
                <a:cs typeface="Arial"/>
                <a:sym typeface="Arial"/>
              </a:rPr>
              <a:t>Multi-Factor Authentication (MFA), admin selectable</a:t>
            </a:r>
          </a:p>
          <a:p>
            <a:pPr marL="293688" lvl="1" indent="-117475">
              <a:lnSpc>
                <a:spcPct val="100000"/>
              </a:lnSpc>
              <a:spcBef>
                <a:spcPts val="0"/>
              </a:spcBef>
              <a:buClr>
                <a:srgbClr val="000000"/>
              </a:buClr>
              <a:buSzPct val="125000"/>
            </a:pPr>
            <a:r>
              <a:rPr lang="en-US" sz="800" dirty="0">
                <a:solidFill>
                  <a:srgbClr val="000000"/>
                </a:solidFill>
                <a:ea typeface="Arial"/>
                <a:cs typeface="Arial"/>
                <a:sym typeface="Arial"/>
              </a:rPr>
              <a:t>User selectable SMS or Authentication App for MFA requests</a:t>
            </a:r>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Cloud Hosted</a:t>
            </a:r>
            <a:br>
              <a:rPr lang="en-US" dirty="0"/>
            </a:br>
            <a:r>
              <a:rPr lang="en-US" sz="2000" dirty="0"/>
              <a:t>Secure and accessible anywhere, anytime.</a:t>
            </a:r>
          </a:p>
        </p:txBody>
      </p:sp>
      <p:grpSp>
        <p:nvGrpSpPr>
          <p:cNvPr id="12" name="Group 11">
            <a:extLst>
              <a:ext uri="{FF2B5EF4-FFF2-40B4-BE49-F238E27FC236}">
                <a16:creationId xmlns:a16="http://schemas.microsoft.com/office/drawing/2014/main" id="{F68CD423-96A6-FE4C-8EDA-D56ABEC534FF}"/>
              </a:ext>
            </a:extLst>
          </p:cNvPr>
          <p:cNvGrpSpPr/>
          <p:nvPr/>
        </p:nvGrpSpPr>
        <p:grpSpPr>
          <a:xfrm>
            <a:off x="4351524" y="1481036"/>
            <a:ext cx="4407795" cy="2709224"/>
            <a:chOff x="4351524" y="1481036"/>
            <a:chExt cx="4407795" cy="2709224"/>
          </a:xfrm>
        </p:grpSpPr>
        <p:sp>
          <p:nvSpPr>
            <p:cNvPr id="8" name="Rectangle 7">
              <a:extLst>
                <a:ext uri="{FF2B5EF4-FFF2-40B4-BE49-F238E27FC236}">
                  <a16:creationId xmlns:a16="http://schemas.microsoft.com/office/drawing/2014/main" id="{C9AF3208-CB35-F240-8EA1-A87197676C71}"/>
                </a:ext>
              </a:extLst>
            </p:cNvPr>
            <p:cNvSpPr/>
            <p:nvPr/>
          </p:nvSpPr>
          <p:spPr>
            <a:xfrm>
              <a:off x="4351524" y="1481036"/>
              <a:ext cx="4407795" cy="27092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oogle Shape;377;p6" descr="AWS Security Center | Infrastructure, Clouds, South america">
              <a:extLst>
                <a:ext uri="{FF2B5EF4-FFF2-40B4-BE49-F238E27FC236}">
                  <a16:creationId xmlns:a16="http://schemas.microsoft.com/office/drawing/2014/main" id="{F22C40B0-6E89-1C48-97DF-2D3D258D4F02}"/>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l="10629" r="14393"/>
            <a:stretch/>
          </p:blipFill>
          <p:spPr>
            <a:xfrm>
              <a:off x="4351525" y="2109774"/>
              <a:ext cx="4340843" cy="2016322"/>
            </a:xfrm>
            <a:prstGeom prst="rect">
              <a:avLst/>
            </a:prstGeom>
            <a:noFill/>
            <a:ln>
              <a:noFill/>
            </a:ln>
          </p:spPr>
        </p:pic>
        <p:pic>
          <p:nvPicPr>
            <p:cNvPr id="10" name="Picture 9" descr="A yellow and black logo&#10;&#10;Description automatically generated with low confidence">
              <a:extLst>
                <a:ext uri="{FF2B5EF4-FFF2-40B4-BE49-F238E27FC236}">
                  <a16:creationId xmlns:a16="http://schemas.microsoft.com/office/drawing/2014/main" id="{5C99133E-CA15-EA42-870C-3B262E198CB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78420" y="1642971"/>
              <a:ext cx="612889" cy="366712"/>
            </a:xfrm>
            <a:prstGeom prst="rect">
              <a:avLst/>
            </a:prstGeom>
          </p:spPr>
        </p:pic>
        <p:sp>
          <p:nvSpPr>
            <p:cNvPr id="11" name="TextBox 10">
              <a:extLst>
                <a:ext uri="{FF2B5EF4-FFF2-40B4-BE49-F238E27FC236}">
                  <a16:creationId xmlns:a16="http://schemas.microsoft.com/office/drawing/2014/main" id="{135E2341-B2BC-614D-8CA3-77F48ECD7246}"/>
                </a:ext>
              </a:extLst>
            </p:cNvPr>
            <p:cNvSpPr txBox="1"/>
            <p:nvPr/>
          </p:nvSpPr>
          <p:spPr>
            <a:xfrm>
              <a:off x="5091309" y="1576853"/>
              <a:ext cx="2698812" cy="300082"/>
            </a:xfrm>
            <a:prstGeom prst="rect">
              <a:avLst/>
            </a:prstGeom>
            <a:noFill/>
          </p:spPr>
          <p:txBody>
            <a:bodyPr wrap="square" rtlCol="0">
              <a:spAutoFit/>
            </a:bodyPr>
            <a:lstStyle/>
            <a:p>
              <a:r>
                <a:rPr lang="en-US" dirty="0"/>
                <a:t>Global Infrastructure</a:t>
              </a:r>
            </a:p>
          </p:txBody>
        </p:sp>
      </p:grpSp>
      <p:sp>
        <p:nvSpPr>
          <p:cNvPr id="13" name="Google Shape;354;p2">
            <a:extLst>
              <a:ext uri="{FF2B5EF4-FFF2-40B4-BE49-F238E27FC236}">
                <a16:creationId xmlns:a16="http://schemas.microsoft.com/office/drawing/2014/main" id="{A599DE62-3E91-B045-AFBC-6F8066F0FA3A}"/>
              </a:ext>
            </a:extLst>
          </p:cNvPr>
          <p:cNvSpPr txBox="1"/>
          <p:nvPr/>
        </p:nvSpPr>
        <p:spPr>
          <a:xfrm>
            <a:off x="4351524" y="4154748"/>
            <a:ext cx="4407795" cy="303801"/>
          </a:xfrm>
          <a:prstGeom prst="rect">
            <a:avLst/>
          </a:prstGeom>
          <a:noFill/>
          <a:ln>
            <a:noFill/>
          </a:ln>
        </p:spPr>
        <p:txBody>
          <a:bodyPr spcFirstLastPara="1" wrap="square" lIns="0" tIns="0" rIns="0" bIns="0" anchor="t" anchorCtr="0">
            <a:spAutoFit/>
          </a:bodyPr>
          <a:lstStyle/>
          <a:p>
            <a:pPr lvl="0">
              <a:lnSpc>
                <a:spcPct val="228571"/>
              </a:lnSpc>
              <a:buClr>
                <a:srgbClr val="000000"/>
              </a:buClr>
              <a:buSzPts val="700"/>
            </a:pPr>
            <a:r>
              <a:rPr lang="en-US" sz="600" b="0" i="0" u="none" strike="noStrike" cap="none" dirty="0">
                <a:solidFill>
                  <a:srgbClr val="000000"/>
                </a:solidFill>
                <a:latin typeface="Arial"/>
                <a:ea typeface="Arial"/>
                <a:cs typeface="Arial"/>
                <a:sym typeface="Arial"/>
              </a:rPr>
              <a:t>Source: </a:t>
            </a:r>
            <a:r>
              <a:rPr lang="en-US" sz="600" dirty="0">
                <a:solidFill>
                  <a:srgbClr val="000000"/>
                </a:solidFill>
                <a:ea typeface="Arial"/>
                <a:cs typeface="Arial"/>
                <a:sym typeface="Arial"/>
              </a:rPr>
              <a:t>https://aws.amazon.com/about-aws/global-infrastructure/</a:t>
            </a:r>
          </a:p>
          <a:p>
            <a:pPr lvl="0">
              <a:buClr>
                <a:srgbClr val="000000"/>
              </a:buClr>
              <a:buSzPts val="700"/>
            </a:pPr>
            <a:r>
              <a:rPr lang="en-GB" sz="600" b="0" i="0" u="none" strike="noStrike" cap="none" dirty="0">
                <a:solidFill>
                  <a:srgbClr val="000000"/>
                </a:solidFill>
                <a:latin typeface="Arial"/>
                <a:ea typeface="Arial"/>
                <a:cs typeface="Arial"/>
                <a:sym typeface="Arial"/>
              </a:rPr>
              <a:t>*DocuShare Go will be hosted in the US (East) and EU (German) data centres only.</a:t>
            </a:r>
          </a:p>
        </p:txBody>
      </p:sp>
    </p:spTree>
    <p:extLst>
      <p:ext uri="{BB962C8B-B14F-4D97-AF65-F5344CB8AC3E}">
        <p14:creationId xmlns:p14="http://schemas.microsoft.com/office/powerpoint/2010/main" val="27345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500"/>
                                        <p:tgtEl>
                                          <p:spTgt spid="4">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1" end="11"/>
                                            </p:txEl>
                                          </p:spTgt>
                                        </p:tgtEl>
                                        <p:attrNameLst>
                                          <p:attrName>style.visibility</p:attrName>
                                        </p:attrNameLst>
                                      </p:cBhvr>
                                      <p:to>
                                        <p:strVal val="visible"/>
                                      </p:to>
                                    </p:set>
                                    <p:animEffect transition="in" filter="fade">
                                      <p:cBhvr>
                                        <p:cTn id="44"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B7B8D6-7FFD-4F03-9B41-D5E78CF7918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98640" y="1559680"/>
            <a:ext cx="2546691" cy="2425687"/>
          </a:xfrm>
          <a:prstGeom prst="rect">
            <a:avLst/>
          </a:prstGeom>
        </p:spPr>
      </p:pic>
      <p:sp>
        <p:nvSpPr>
          <p:cNvPr id="34" name="Rectangle 33">
            <a:extLst>
              <a:ext uri="{FF2B5EF4-FFF2-40B4-BE49-F238E27FC236}">
                <a16:creationId xmlns:a16="http://schemas.microsoft.com/office/drawing/2014/main" id="{C4FEA732-9586-FA4C-913B-42658E706E67}"/>
              </a:ext>
            </a:extLst>
          </p:cNvPr>
          <p:cNvSpPr/>
          <p:nvPr/>
        </p:nvSpPr>
        <p:spPr>
          <a:xfrm>
            <a:off x="3298650" y="3742237"/>
            <a:ext cx="2546692" cy="701294"/>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03C624C7-D465-FE44-A5C6-90C736C5C325}"/>
              </a:ext>
            </a:extLst>
          </p:cNvPr>
          <p:cNvSpPr txBox="1"/>
          <p:nvPr/>
        </p:nvSpPr>
        <p:spPr>
          <a:xfrm>
            <a:off x="3354307" y="3810535"/>
            <a:ext cx="2546692" cy="362856"/>
          </a:xfrm>
          <a:prstGeom prst="rect">
            <a:avLst/>
          </a:prstGeom>
          <a:noFill/>
        </p:spPr>
        <p:txBody>
          <a:bodyPr wrap="square" lIns="0" tIns="0" rIns="0" bIns="0" rtlCol="0">
            <a:spAutoFit/>
          </a:bodyPr>
          <a:lstStyle/>
          <a:p>
            <a:pPr>
              <a:lnSpc>
                <a:spcPts val="1520"/>
              </a:lnSpc>
            </a:pPr>
            <a:r>
              <a:rPr lang="en-US" sz="1100" dirty="0">
                <a:solidFill>
                  <a:schemeClr val="bg1"/>
                </a:solidFill>
                <a:latin typeface="Arial" panose="020B0604020202020204" pitchFamily="34" charset="0"/>
                <a:ea typeface="Arial"/>
                <a:cs typeface="Arial" panose="020B0604020202020204" pitchFamily="34" charset="0"/>
                <a:sym typeface="Arial"/>
              </a:rPr>
              <a:t>Account Sign-Up Page</a:t>
            </a:r>
          </a:p>
          <a:p>
            <a:pPr>
              <a:lnSpc>
                <a:spcPts val="1520"/>
              </a:lnSpc>
            </a:pPr>
            <a:r>
              <a:rPr lang="en-US" sz="900" dirty="0">
                <a:solidFill>
                  <a:schemeClr val="bg1"/>
                </a:solidFill>
                <a:latin typeface="Arial" panose="020B0604020202020204" pitchFamily="34" charset="0"/>
                <a:ea typeface="Arial"/>
                <a:cs typeface="Arial" panose="020B0604020202020204" pitchFamily="34" charset="0"/>
                <a:sym typeface="Arial"/>
              </a:rPr>
              <a:t>No billing details for free trial</a:t>
            </a:r>
          </a:p>
        </p:txBody>
      </p:sp>
      <p:sp>
        <p:nvSpPr>
          <p:cNvPr id="30" name="Rectangle 29">
            <a:extLst>
              <a:ext uri="{FF2B5EF4-FFF2-40B4-BE49-F238E27FC236}">
                <a16:creationId xmlns:a16="http://schemas.microsoft.com/office/drawing/2014/main" id="{A77C5A9D-BC7D-554D-BCFB-CDFF62412520}"/>
              </a:ext>
            </a:extLst>
          </p:cNvPr>
          <p:cNvSpPr/>
          <p:nvPr/>
        </p:nvSpPr>
        <p:spPr>
          <a:xfrm>
            <a:off x="6028504" y="3721222"/>
            <a:ext cx="2546692" cy="722309"/>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8BF2021-BD6C-5F4F-A505-885EFE807364}"/>
              </a:ext>
            </a:extLst>
          </p:cNvPr>
          <p:cNvSpPr/>
          <p:nvPr/>
        </p:nvSpPr>
        <p:spPr>
          <a:xfrm>
            <a:off x="513140" y="3721222"/>
            <a:ext cx="2546692" cy="722309"/>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748BCD74-3965-6142-B9FB-D0F34214FCA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13141" y="1559681"/>
            <a:ext cx="2546691" cy="2186895"/>
          </a:xfrm>
          <a:prstGeom prst="rect">
            <a:avLst/>
          </a:prstGeom>
        </p:spPr>
      </p:pic>
      <p:sp>
        <p:nvSpPr>
          <p:cNvPr id="24" name="Rectangle 23">
            <a:extLst>
              <a:ext uri="{FF2B5EF4-FFF2-40B4-BE49-F238E27FC236}">
                <a16:creationId xmlns:a16="http://schemas.microsoft.com/office/drawing/2014/main" id="{B661AFDC-8633-9B42-AD2B-834FD0844E4B}"/>
              </a:ext>
            </a:extLst>
          </p:cNvPr>
          <p:cNvSpPr/>
          <p:nvPr/>
        </p:nvSpPr>
        <p:spPr>
          <a:xfrm>
            <a:off x="1447800" y="1559681"/>
            <a:ext cx="1612033" cy="2186895"/>
          </a:xfrm>
          <a:prstGeom prst="rect">
            <a:avLst/>
          </a:prstGeom>
          <a:gradFill>
            <a:gsLst>
              <a:gs pos="0">
                <a:schemeClr val="tx1">
                  <a:alpha val="0"/>
                </a:schemeClr>
              </a:gs>
              <a:gs pos="99000">
                <a:schemeClr val="tx1">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5</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Account Creation</a:t>
            </a:r>
            <a:br>
              <a:rPr lang="en-US" dirty="0"/>
            </a:br>
            <a:r>
              <a:rPr lang="en-US" sz="2000" dirty="0"/>
              <a:t>Simple, quick and no need for IT assistance.</a:t>
            </a:r>
          </a:p>
        </p:txBody>
      </p:sp>
      <p:sp>
        <p:nvSpPr>
          <p:cNvPr id="16" name="TextBox 15">
            <a:extLst>
              <a:ext uri="{FF2B5EF4-FFF2-40B4-BE49-F238E27FC236}">
                <a16:creationId xmlns:a16="http://schemas.microsoft.com/office/drawing/2014/main" id="{2585CC7E-E8A1-5D4A-9CB4-334381AB4B56}"/>
              </a:ext>
            </a:extLst>
          </p:cNvPr>
          <p:cNvSpPr txBox="1"/>
          <p:nvPr/>
        </p:nvSpPr>
        <p:spPr>
          <a:xfrm>
            <a:off x="568797" y="3810535"/>
            <a:ext cx="2546692" cy="558166"/>
          </a:xfrm>
          <a:prstGeom prst="rect">
            <a:avLst/>
          </a:prstGeom>
          <a:noFill/>
        </p:spPr>
        <p:txBody>
          <a:bodyPr wrap="square" lIns="0" tIns="0" rIns="0" bIns="0" rtlCol="0">
            <a:spAutoFit/>
          </a:bodyPr>
          <a:lstStyle/>
          <a:p>
            <a:pPr>
              <a:lnSpc>
                <a:spcPts val="1520"/>
              </a:lnSpc>
            </a:pPr>
            <a:r>
              <a:rPr lang="en-US" sz="1100" dirty="0">
                <a:solidFill>
                  <a:schemeClr val="bg1"/>
                </a:solidFill>
                <a:latin typeface="Arial" panose="020B0604020202020204" pitchFamily="34" charset="0"/>
                <a:ea typeface="Arial"/>
                <a:cs typeface="Arial" panose="020B0604020202020204" pitchFamily="34" charset="0"/>
                <a:sym typeface="Arial"/>
              </a:rPr>
              <a:t>Progressive Web App Browser Support</a:t>
            </a:r>
          </a:p>
          <a:p>
            <a:pPr>
              <a:lnSpc>
                <a:spcPts val="1520"/>
              </a:lnSpc>
            </a:pPr>
            <a:r>
              <a:rPr lang="en-US" sz="900" dirty="0">
                <a:solidFill>
                  <a:schemeClr val="bg1"/>
                </a:solidFill>
                <a:latin typeface="Arial" panose="020B0604020202020204" pitchFamily="34" charset="0"/>
                <a:ea typeface="Arial"/>
                <a:cs typeface="Arial" panose="020B0604020202020204" pitchFamily="34" charset="0"/>
                <a:sym typeface="Arial"/>
              </a:rPr>
              <a:t>Chrome, Edge, Safari</a:t>
            </a:r>
          </a:p>
          <a:p>
            <a:pPr>
              <a:lnSpc>
                <a:spcPts val="1520"/>
              </a:lnSpc>
            </a:pPr>
            <a:endParaRPr lang="en-US" sz="1000" dirty="0">
              <a:solidFill>
                <a:schemeClr val="bg1"/>
              </a:solidFill>
              <a:latin typeface="Arial" panose="020B0604020202020204" pitchFamily="34" charset="0"/>
              <a:ea typeface="Arial"/>
              <a:cs typeface="Arial" panose="020B0604020202020204" pitchFamily="34" charset="0"/>
              <a:sym typeface="Arial"/>
            </a:endParaRPr>
          </a:p>
        </p:txBody>
      </p:sp>
      <p:sp>
        <p:nvSpPr>
          <p:cNvPr id="22" name="TextBox 21">
            <a:extLst>
              <a:ext uri="{FF2B5EF4-FFF2-40B4-BE49-F238E27FC236}">
                <a16:creationId xmlns:a16="http://schemas.microsoft.com/office/drawing/2014/main" id="{AABAD574-AA49-0D4B-ADF3-EE6B78175C73}"/>
              </a:ext>
            </a:extLst>
          </p:cNvPr>
          <p:cNvSpPr txBox="1"/>
          <p:nvPr/>
        </p:nvSpPr>
        <p:spPr>
          <a:xfrm>
            <a:off x="6084161" y="3810535"/>
            <a:ext cx="2546692" cy="362856"/>
          </a:xfrm>
          <a:prstGeom prst="rect">
            <a:avLst/>
          </a:prstGeom>
          <a:noFill/>
        </p:spPr>
        <p:txBody>
          <a:bodyPr wrap="square" lIns="0" tIns="0" rIns="0" bIns="0" rtlCol="0">
            <a:spAutoFit/>
          </a:bodyPr>
          <a:lstStyle/>
          <a:p>
            <a:pPr lvl="0">
              <a:lnSpc>
                <a:spcPts val="1520"/>
              </a:lnSpc>
            </a:pPr>
            <a:r>
              <a:rPr lang="en-US" sz="1100" dirty="0">
                <a:solidFill>
                  <a:srgbClr val="FFFFFF"/>
                </a:solidFill>
                <a:latin typeface="Arial" panose="020B0604020202020204" pitchFamily="34" charset="0"/>
                <a:ea typeface="Arial"/>
                <a:cs typeface="Arial" panose="020B0604020202020204" pitchFamily="34" charset="0"/>
                <a:sym typeface="Arial"/>
              </a:rPr>
              <a:t>Enable Enhanced Security</a:t>
            </a:r>
          </a:p>
          <a:p>
            <a:pPr lvl="0">
              <a:lnSpc>
                <a:spcPts val="1520"/>
              </a:lnSpc>
            </a:pPr>
            <a:r>
              <a:rPr lang="en-US" sz="900" dirty="0">
                <a:solidFill>
                  <a:srgbClr val="FFFFFF"/>
                </a:solidFill>
                <a:latin typeface="Arial" panose="020B0604020202020204" pitchFamily="34" charset="0"/>
                <a:ea typeface="Arial"/>
                <a:cs typeface="Arial" panose="020B0604020202020204" pitchFamily="34" charset="0"/>
                <a:sym typeface="Arial"/>
              </a:rPr>
              <a:t>Multi-Factor Authentication</a:t>
            </a:r>
          </a:p>
        </p:txBody>
      </p:sp>
      <p:grpSp>
        <p:nvGrpSpPr>
          <p:cNvPr id="27" name="Group 26">
            <a:extLst>
              <a:ext uri="{FF2B5EF4-FFF2-40B4-BE49-F238E27FC236}">
                <a16:creationId xmlns:a16="http://schemas.microsoft.com/office/drawing/2014/main" id="{EC495A6A-5B68-8848-8A8E-05CD96AF71D3}"/>
              </a:ext>
            </a:extLst>
          </p:cNvPr>
          <p:cNvGrpSpPr/>
          <p:nvPr/>
        </p:nvGrpSpPr>
        <p:grpSpPr>
          <a:xfrm>
            <a:off x="2350580" y="2143300"/>
            <a:ext cx="405102" cy="1346053"/>
            <a:chOff x="2457234" y="2088705"/>
            <a:chExt cx="462468" cy="1536666"/>
          </a:xfrm>
        </p:grpSpPr>
        <p:pic>
          <p:nvPicPr>
            <p:cNvPr id="23" name="Picture 22" descr="Icon&#10;&#10;Description automatically generated">
              <a:extLst>
                <a:ext uri="{FF2B5EF4-FFF2-40B4-BE49-F238E27FC236}">
                  <a16:creationId xmlns:a16="http://schemas.microsoft.com/office/drawing/2014/main" id="{CD012F03-F805-2945-A05D-2831DC91E01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457234" y="2088705"/>
              <a:ext cx="462468" cy="462468"/>
            </a:xfrm>
            <a:prstGeom prst="rect">
              <a:avLst/>
            </a:prstGeom>
          </p:spPr>
        </p:pic>
        <p:pic>
          <p:nvPicPr>
            <p:cNvPr id="25" name="Picture 24">
              <a:extLst>
                <a:ext uri="{FF2B5EF4-FFF2-40B4-BE49-F238E27FC236}">
                  <a16:creationId xmlns:a16="http://schemas.microsoft.com/office/drawing/2014/main" id="{2BE84064-E318-474D-8EF4-C633C5420C3B}"/>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457234" y="2625804"/>
              <a:ext cx="462468" cy="462468"/>
            </a:xfrm>
            <a:prstGeom prst="rect">
              <a:avLst/>
            </a:prstGeom>
          </p:spPr>
        </p:pic>
        <p:pic>
          <p:nvPicPr>
            <p:cNvPr id="26" name="Picture 25">
              <a:extLst>
                <a:ext uri="{FF2B5EF4-FFF2-40B4-BE49-F238E27FC236}">
                  <a16:creationId xmlns:a16="http://schemas.microsoft.com/office/drawing/2014/main" id="{83E9CE25-63FE-7944-8DC3-2D1F829ADF0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2457234" y="3162903"/>
              <a:ext cx="462468" cy="462468"/>
            </a:xfrm>
            <a:prstGeom prst="rect">
              <a:avLst/>
            </a:prstGeom>
          </p:spPr>
        </p:pic>
      </p:grpSp>
      <p:pic>
        <p:nvPicPr>
          <p:cNvPr id="7" name="Picture 6">
            <a:extLst>
              <a:ext uri="{FF2B5EF4-FFF2-40B4-BE49-F238E27FC236}">
                <a16:creationId xmlns:a16="http://schemas.microsoft.com/office/drawing/2014/main" id="{8A0DD274-0C70-4F54-8CC5-4D3CB5041FC0}"/>
              </a:ext>
            </a:extLst>
          </p:cNvPr>
          <p:cNvPicPr>
            <a:picLocks noChangeAspect="1"/>
          </p:cNvPicPr>
          <p:nvPr/>
        </p:nvPicPr>
        <p:blipFill>
          <a:blip r:embed="rId8"/>
          <a:stretch>
            <a:fillRect/>
          </a:stretch>
        </p:blipFill>
        <p:spPr>
          <a:xfrm>
            <a:off x="6028493" y="1559680"/>
            <a:ext cx="2546692" cy="2182557"/>
          </a:xfrm>
          <a:prstGeom prst="rect">
            <a:avLst/>
          </a:prstGeom>
        </p:spPr>
      </p:pic>
    </p:spTree>
    <p:extLst>
      <p:ext uri="{BB962C8B-B14F-4D97-AF65-F5344CB8AC3E}">
        <p14:creationId xmlns:p14="http://schemas.microsoft.com/office/powerpoint/2010/main" val="344212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CA472C-C043-4C83-8EAA-9AAD5E5B08A6}"/>
              </a:ext>
            </a:extLst>
          </p:cNvPr>
          <p:cNvPicPr>
            <a:picLocks noChangeAspect="1"/>
          </p:cNvPicPr>
          <p:nvPr/>
        </p:nvPicPr>
        <p:blipFill>
          <a:blip r:embed="rId3"/>
          <a:stretch>
            <a:fillRect/>
          </a:stretch>
        </p:blipFill>
        <p:spPr>
          <a:xfrm>
            <a:off x="4574235" y="1466122"/>
            <a:ext cx="4182218" cy="2895851"/>
          </a:xfrm>
          <a:prstGeom prst="rect">
            <a:avLst/>
          </a:prstGeom>
        </p:spPr>
      </p:pic>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6</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Account Creation</a:t>
            </a:r>
            <a:br>
              <a:rPr lang="en-US" dirty="0"/>
            </a:br>
            <a:r>
              <a:rPr lang="en-US" sz="2000" dirty="0"/>
              <a:t>Purchase what you need, when you need it.</a:t>
            </a:r>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89"/>
            <a:ext cx="3641527" cy="247909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SUBSCRIPTION OPTIONS:</a:t>
            </a:r>
            <a:endParaRPr lang="en-US" sz="1200" dirty="0">
              <a:solidFill>
                <a:srgbClr val="D92231"/>
              </a:solidFill>
              <a:ea typeface="Arial"/>
              <a:cs typeface="Arial"/>
              <a:sym typeface="Arial"/>
            </a:endParaRPr>
          </a:p>
          <a:p>
            <a:pPr lvl="0">
              <a:lnSpc>
                <a:spcPts val="1750"/>
              </a:lnSpc>
              <a:spcBef>
                <a:spcPts val="0"/>
              </a:spcBef>
              <a:buClr>
                <a:srgbClr val="000000"/>
              </a:buClr>
              <a:buSzPts val="1400"/>
            </a:pPr>
            <a:r>
              <a:rPr lang="en-US" sz="1200" b="1" dirty="0">
                <a:solidFill>
                  <a:srgbClr val="000000"/>
                </a:solidFill>
                <a:ea typeface="Arial"/>
                <a:cs typeface="Arial"/>
                <a:sym typeface="Arial"/>
              </a:rPr>
              <a:t>Free Trial </a:t>
            </a:r>
          </a:p>
          <a:p>
            <a:pPr marL="117475" lvl="0" indent="-117475">
              <a:lnSpc>
                <a:spcPts val="1750"/>
              </a:lnSpc>
              <a:spcBef>
                <a:spcPts val="0"/>
              </a:spcBef>
              <a:buClr>
                <a:srgbClr val="000000"/>
              </a:buClr>
              <a:buSzPts val="1400"/>
              <a:buFont typeface="Arial" panose="020B0604020202020204" pitchFamily="34" charset="0"/>
              <a:buChar char="•"/>
            </a:pPr>
            <a:r>
              <a:rPr lang="en-US" sz="1200" dirty="0">
                <a:solidFill>
                  <a:srgbClr val="000000"/>
                </a:solidFill>
                <a:ea typeface="Arial"/>
                <a:cs typeface="Arial"/>
                <a:sym typeface="Arial"/>
              </a:rPr>
              <a:t>30 day (5 users max, 3Gb data per invited user)</a:t>
            </a:r>
          </a:p>
          <a:p>
            <a:pPr marL="117475" lvl="0" indent="-117475">
              <a:lnSpc>
                <a:spcPts val="1750"/>
              </a:lnSpc>
              <a:spcBef>
                <a:spcPts val="0"/>
              </a:spcBef>
              <a:spcAft>
                <a:spcPts val="900"/>
              </a:spcAft>
              <a:buClr>
                <a:srgbClr val="000000"/>
              </a:buClr>
              <a:buSzPts val="1400"/>
              <a:buFont typeface="Arial" panose="020B0604020202020204" pitchFamily="34" charset="0"/>
              <a:buChar char="•"/>
            </a:pPr>
            <a:r>
              <a:rPr lang="en-US" sz="1200" dirty="0">
                <a:solidFill>
                  <a:srgbClr val="000000"/>
                </a:solidFill>
                <a:ea typeface="Arial"/>
                <a:cs typeface="Arial"/>
                <a:sym typeface="Arial"/>
              </a:rPr>
              <a:t>No payment details needed</a:t>
            </a:r>
          </a:p>
          <a:p>
            <a:pPr lvl="0">
              <a:lnSpc>
                <a:spcPts val="1750"/>
              </a:lnSpc>
              <a:spcBef>
                <a:spcPts val="0"/>
              </a:spcBef>
              <a:buClr>
                <a:srgbClr val="000000"/>
              </a:buClr>
              <a:buSzPts val="1400"/>
            </a:pPr>
            <a:r>
              <a:rPr lang="en-US" sz="1200" b="1" dirty="0">
                <a:solidFill>
                  <a:srgbClr val="000000"/>
                </a:solidFill>
                <a:ea typeface="Arial"/>
                <a:cs typeface="Arial"/>
                <a:sym typeface="Arial"/>
              </a:rPr>
              <a:t>Named User Plan*</a:t>
            </a:r>
          </a:p>
          <a:p>
            <a:pPr marL="117475" lvl="0" indent="-117475">
              <a:lnSpc>
                <a:spcPts val="1750"/>
              </a:lnSpc>
              <a:spcBef>
                <a:spcPts val="0"/>
              </a:spcBef>
              <a:buClr>
                <a:srgbClr val="000000"/>
              </a:buClr>
              <a:buSzPts val="1400"/>
              <a:buFont typeface="Arial" panose="020B0604020202020204" pitchFamily="34" charset="0"/>
              <a:buChar char="•"/>
            </a:pPr>
            <a:r>
              <a:rPr lang="en-US" sz="1200" dirty="0">
                <a:solidFill>
                  <a:srgbClr val="000000"/>
                </a:solidFill>
                <a:ea typeface="Arial"/>
                <a:cs typeface="Arial"/>
                <a:sym typeface="Arial"/>
              </a:rPr>
              <a:t>Includes 500Gb data storage</a:t>
            </a:r>
          </a:p>
          <a:p>
            <a:pPr lvl="0">
              <a:lnSpc>
                <a:spcPts val="1750"/>
              </a:lnSpc>
              <a:spcBef>
                <a:spcPts val="600"/>
              </a:spcBef>
              <a:buClr>
                <a:srgbClr val="000000"/>
              </a:buClr>
              <a:buSzPts val="1400"/>
            </a:pPr>
            <a:r>
              <a:rPr lang="en-US" sz="1200" b="1" dirty="0">
                <a:solidFill>
                  <a:srgbClr val="000000"/>
                </a:solidFill>
                <a:ea typeface="Arial"/>
                <a:cs typeface="Arial"/>
                <a:sym typeface="Arial"/>
              </a:rPr>
              <a:t>Concurrent User (5 user packs)*</a:t>
            </a:r>
          </a:p>
          <a:p>
            <a:pPr marL="117475" lvl="0" indent="-117475">
              <a:lnSpc>
                <a:spcPts val="1750"/>
              </a:lnSpc>
              <a:spcBef>
                <a:spcPts val="0"/>
              </a:spcBef>
              <a:buClr>
                <a:srgbClr val="000000"/>
              </a:buClr>
              <a:buSzPts val="1400"/>
              <a:buFont typeface="Arial" panose="020B0604020202020204" pitchFamily="34" charset="0"/>
              <a:buChar char="•"/>
            </a:pPr>
            <a:r>
              <a:rPr lang="en-US" sz="1200" dirty="0">
                <a:solidFill>
                  <a:srgbClr val="000000"/>
                </a:solidFill>
                <a:ea typeface="Arial"/>
                <a:cs typeface="Arial"/>
                <a:sym typeface="Arial"/>
              </a:rPr>
              <a:t>Includes 5Tb pooled data storage</a:t>
            </a:r>
            <a:endParaRPr lang="en-US" sz="600" dirty="0">
              <a:solidFill>
                <a:srgbClr val="000000"/>
              </a:solidFill>
              <a:ea typeface="Arial"/>
              <a:cs typeface="Arial"/>
              <a:sym typeface="Arial"/>
            </a:endParaRPr>
          </a:p>
          <a:p>
            <a:pPr lvl="0">
              <a:lnSpc>
                <a:spcPts val="1750"/>
              </a:lnSpc>
              <a:spcBef>
                <a:spcPts val="0"/>
              </a:spcBef>
              <a:buClr>
                <a:srgbClr val="000000"/>
              </a:buClr>
              <a:buSzPts val="1400"/>
            </a:pPr>
            <a:r>
              <a:rPr lang="en-US" sz="600" dirty="0">
                <a:solidFill>
                  <a:srgbClr val="000000"/>
                </a:solidFill>
                <a:ea typeface="Arial"/>
                <a:cs typeface="Arial"/>
                <a:sym typeface="Arial"/>
              </a:rPr>
              <a:t>*only available through Xerox Direct Sales or Xerox Channel Partners</a:t>
            </a:r>
          </a:p>
        </p:txBody>
      </p:sp>
      <p:sp>
        <p:nvSpPr>
          <p:cNvPr id="30" name="Google Shape;410;p10">
            <a:extLst>
              <a:ext uri="{FF2B5EF4-FFF2-40B4-BE49-F238E27FC236}">
                <a16:creationId xmlns:a16="http://schemas.microsoft.com/office/drawing/2014/main" id="{0A7FF0D0-26E5-A04B-92EC-01404E800ADD}"/>
              </a:ext>
            </a:extLst>
          </p:cNvPr>
          <p:cNvSpPr txBox="1"/>
          <p:nvPr/>
        </p:nvSpPr>
        <p:spPr>
          <a:xfrm>
            <a:off x="4572000" y="4430881"/>
            <a:ext cx="1777743" cy="9233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chemeClr val="dk1"/>
                </a:solidFill>
                <a:latin typeface="Arial"/>
                <a:ea typeface="Arial"/>
                <a:cs typeface="Arial"/>
                <a:sym typeface="Arial"/>
              </a:rPr>
              <a:t>*Subject to change</a:t>
            </a:r>
            <a:endParaRPr sz="6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075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7</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90"/>
            <a:ext cx="4983119" cy="609078"/>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MAIN ACCOUNT MEMBERS</a:t>
            </a:r>
            <a:endParaRPr lang="en-US" sz="1200" dirty="0">
              <a:solidFill>
                <a:srgbClr val="D92231"/>
              </a:solidFill>
              <a:ea typeface="Arial"/>
              <a:cs typeface="Arial"/>
              <a:sym typeface="Arial"/>
            </a:endParaRPr>
          </a:p>
          <a:p>
            <a:pPr lvl="0">
              <a:lnSpc>
                <a:spcPts val="1750"/>
              </a:lnSpc>
              <a:spcBef>
                <a:spcPts val="0"/>
              </a:spcBef>
              <a:buClr>
                <a:srgbClr val="000000"/>
              </a:buClr>
              <a:buSzPts val="1400"/>
            </a:pPr>
            <a:r>
              <a:rPr lang="en-US" sz="1200" dirty="0">
                <a:solidFill>
                  <a:srgbClr val="000000"/>
                </a:solidFill>
                <a:ea typeface="Arial"/>
                <a:cs typeface="Arial"/>
                <a:sym typeface="Arial"/>
              </a:rPr>
              <a:t>Subscription owners and administrators invite users to the account.</a:t>
            </a:r>
          </a:p>
          <a:p>
            <a:pPr lvl="0">
              <a:lnSpc>
                <a:spcPts val="1750"/>
              </a:lnSpc>
              <a:spcBef>
                <a:spcPts val="0"/>
              </a:spcBef>
              <a:buClr>
                <a:srgbClr val="000000"/>
              </a:buClr>
              <a:buSzPts val="1400"/>
            </a:pPr>
            <a:endParaRPr lang="en-US" sz="1200" dirty="0">
              <a:solidFill>
                <a:srgbClr val="000000"/>
              </a:solidFill>
              <a:ea typeface="Arial"/>
              <a:cs typeface="Arial"/>
              <a:sym typeface="Arial"/>
            </a:endParaRPr>
          </a:p>
          <a:p>
            <a:pPr lvl="0">
              <a:lnSpc>
                <a:spcPts val="1750"/>
              </a:lnSpc>
              <a:spcBef>
                <a:spcPts val="0"/>
              </a:spcBef>
              <a:buClr>
                <a:srgbClr val="000000"/>
              </a:buClr>
              <a:buSzPts val="1400"/>
            </a:pPr>
            <a:endParaRPr lang="en-US" sz="1200" dirty="0">
              <a:solidFill>
                <a:srgbClr val="000000"/>
              </a:solidFill>
              <a:ea typeface="Arial"/>
              <a:cs typeface="Arial"/>
              <a:sym typeface="Arial"/>
            </a:endParaRPr>
          </a:p>
        </p:txBody>
      </p:sp>
      <p:grpSp>
        <p:nvGrpSpPr>
          <p:cNvPr id="15" name="Group 14">
            <a:extLst>
              <a:ext uri="{FF2B5EF4-FFF2-40B4-BE49-F238E27FC236}">
                <a16:creationId xmlns:a16="http://schemas.microsoft.com/office/drawing/2014/main" id="{27029985-0C37-C54D-A651-A1AB14790C84}"/>
              </a:ext>
            </a:extLst>
          </p:cNvPr>
          <p:cNvGrpSpPr/>
          <p:nvPr/>
        </p:nvGrpSpPr>
        <p:grpSpPr>
          <a:xfrm>
            <a:off x="384681" y="2167827"/>
            <a:ext cx="1600201" cy="2286294"/>
            <a:chOff x="384681" y="2252133"/>
            <a:chExt cx="1600201" cy="2286294"/>
          </a:xfrm>
        </p:grpSpPr>
        <p:sp>
          <p:nvSpPr>
            <p:cNvPr id="10" name="Rectangle 9">
              <a:extLst>
                <a:ext uri="{FF2B5EF4-FFF2-40B4-BE49-F238E27FC236}">
                  <a16:creationId xmlns:a16="http://schemas.microsoft.com/office/drawing/2014/main" id="{02B03AD5-A893-E04B-BF8F-1458EA56272A}"/>
                </a:ext>
              </a:extLst>
            </p:cNvPr>
            <p:cNvSpPr/>
            <p:nvPr/>
          </p:nvSpPr>
          <p:spPr>
            <a:xfrm>
              <a:off x="384681" y="2252133"/>
              <a:ext cx="1600200" cy="2208000"/>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11016F-CFFB-E949-A3AB-6633E41746F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4681" y="2252133"/>
              <a:ext cx="1600200" cy="1609617"/>
            </a:xfrm>
            <a:prstGeom prst="rect">
              <a:avLst/>
            </a:prstGeom>
          </p:spPr>
        </p:pic>
        <p:sp>
          <p:nvSpPr>
            <p:cNvPr id="22" name="TextBox 21">
              <a:extLst>
                <a:ext uri="{FF2B5EF4-FFF2-40B4-BE49-F238E27FC236}">
                  <a16:creationId xmlns:a16="http://schemas.microsoft.com/office/drawing/2014/main" id="{B01AC6E5-F537-BE48-B4CF-D1B61BEF9BEE}"/>
                </a:ext>
              </a:extLst>
            </p:cNvPr>
            <p:cNvSpPr txBox="1"/>
            <p:nvPr/>
          </p:nvSpPr>
          <p:spPr>
            <a:xfrm>
              <a:off x="448734" y="3929350"/>
              <a:ext cx="1536148" cy="609077"/>
            </a:xfrm>
            <a:prstGeom prst="rect">
              <a:avLst/>
            </a:prstGeom>
            <a:noFill/>
          </p:spPr>
          <p:txBody>
            <a:bodyPr wrap="square" lIns="0" tIns="0" rIns="0" bIns="0" rtlCol="0">
              <a:spAutoFit/>
            </a:bodyPr>
            <a:lstStyle/>
            <a:p>
              <a:pPr>
                <a:lnSpc>
                  <a:spcPts val="1520"/>
                </a:lnSpc>
              </a:pPr>
              <a:r>
                <a:rPr lang="en-US" sz="1000" dirty="0">
                  <a:solidFill>
                    <a:schemeClr val="bg1"/>
                  </a:solidFill>
                  <a:latin typeface="Arial" panose="020B0604020202020204" pitchFamily="34" charset="0"/>
                  <a:ea typeface="Arial"/>
                  <a:cs typeface="Arial" panose="020B0604020202020204" pitchFamily="34" charset="0"/>
                  <a:sym typeface="Arial"/>
                </a:rPr>
                <a:t>Subscription Owner</a:t>
              </a:r>
            </a:p>
            <a:p>
              <a:r>
                <a:rPr lang="en-US" sz="750" dirty="0">
                  <a:solidFill>
                    <a:schemeClr val="bg1"/>
                  </a:solidFill>
                  <a:latin typeface="Arial" panose="020B0604020202020204" pitchFamily="34" charset="0"/>
                  <a:ea typeface="Arial"/>
                  <a:cs typeface="Arial" panose="020B0604020202020204" pitchFamily="34" charset="0"/>
                  <a:sym typeface="Arial"/>
                </a:rPr>
                <a:t>Full write permissions and no management restrictions.</a:t>
              </a:r>
            </a:p>
            <a:p>
              <a:pPr>
                <a:lnSpc>
                  <a:spcPts val="1520"/>
                </a:lnSpc>
              </a:pPr>
              <a:endParaRPr lang="en-US" sz="900" dirty="0">
                <a:solidFill>
                  <a:schemeClr val="bg1"/>
                </a:solidFill>
                <a:latin typeface="Arial" panose="020B0604020202020204" pitchFamily="34" charset="0"/>
                <a:ea typeface="Arial"/>
                <a:cs typeface="Arial" panose="020B0604020202020204" pitchFamily="34" charset="0"/>
                <a:sym typeface="Arial"/>
              </a:endParaRPr>
            </a:p>
          </p:txBody>
        </p:sp>
      </p:grpSp>
      <p:grpSp>
        <p:nvGrpSpPr>
          <p:cNvPr id="16" name="Group 15">
            <a:extLst>
              <a:ext uri="{FF2B5EF4-FFF2-40B4-BE49-F238E27FC236}">
                <a16:creationId xmlns:a16="http://schemas.microsoft.com/office/drawing/2014/main" id="{5201097E-AD2B-854E-8F25-3A89B2EEA206}"/>
              </a:ext>
            </a:extLst>
          </p:cNvPr>
          <p:cNvGrpSpPr/>
          <p:nvPr/>
        </p:nvGrpSpPr>
        <p:grpSpPr>
          <a:xfrm>
            <a:off x="2076251" y="2167827"/>
            <a:ext cx="1694215" cy="2208000"/>
            <a:chOff x="2076251" y="2252133"/>
            <a:chExt cx="1694215" cy="2208000"/>
          </a:xfrm>
        </p:grpSpPr>
        <p:sp>
          <p:nvSpPr>
            <p:cNvPr id="11" name="Rectangle 10">
              <a:extLst>
                <a:ext uri="{FF2B5EF4-FFF2-40B4-BE49-F238E27FC236}">
                  <a16:creationId xmlns:a16="http://schemas.microsoft.com/office/drawing/2014/main" id="{EA8A20C8-85B9-9142-8C3A-52D8C843808D}"/>
                </a:ext>
              </a:extLst>
            </p:cNvPr>
            <p:cNvSpPr/>
            <p:nvPr/>
          </p:nvSpPr>
          <p:spPr>
            <a:xfrm>
              <a:off x="2076251" y="2252133"/>
              <a:ext cx="1600201" cy="2208000"/>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3AD45635-DF89-E74E-BEF9-B32040FD33A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76251" y="2252133"/>
              <a:ext cx="1600201" cy="1609617"/>
            </a:xfrm>
            <a:prstGeom prst="rect">
              <a:avLst/>
            </a:prstGeom>
            <a:ln>
              <a:noFill/>
            </a:ln>
          </p:spPr>
        </p:pic>
        <p:sp>
          <p:nvSpPr>
            <p:cNvPr id="24" name="TextBox 23">
              <a:extLst>
                <a:ext uri="{FF2B5EF4-FFF2-40B4-BE49-F238E27FC236}">
                  <a16:creationId xmlns:a16="http://schemas.microsoft.com/office/drawing/2014/main" id="{176B9007-B98B-C446-B1D6-9C306FD7BED1}"/>
                </a:ext>
              </a:extLst>
            </p:cNvPr>
            <p:cNvSpPr txBox="1"/>
            <p:nvPr/>
          </p:nvSpPr>
          <p:spPr>
            <a:xfrm>
              <a:off x="2133600" y="3929350"/>
              <a:ext cx="1636866" cy="423193"/>
            </a:xfrm>
            <a:prstGeom prst="rect">
              <a:avLst/>
            </a:prstGeom>
            <a:noFill/>
          </p:spPr>
          <p:txBody>
            <a:bodyPr wrap="square" lIns="0" tIns="0" rIns="0" bIns="0" rtlCol="0">
              <a:spAutoFit/>
            </a:bodyPr>
            <a:lstStyle/>
            <a:p>
              <a:pPr>
                <a:lnSpc>
                  <a:spcPts val="1520"/>
                </a:lnSpc>
              </a:pPr>
              <a:r>
                <a:rPr lang="en-US" sz="1000" dirty="0">
                  <a:solidFill>
                    <a:schemeClr val="bg1"/>
                  </a:solidFill>
                  <a:latin typeface="Arial" panose="020B0604020202020204" pitchFamily="34" charset="0"/>
                  <a:ea typeface="Arial"/>
                  <a:cs typeface="Arial" panose="020B0604020202020204" pitchFamily="34" charset="0"/>
                  <a:sym typeface="Arial"/>
                </a:rPr>
                <a:t>Administrator</a:t>
              </a:r>
            </a:p>
            <a:p>
              <a:r>
                <a:rPr lang="en-US" sz="750" dirty="0">
                  <a:solidFill>
                    <a:schemeClr val="bg1"/>
                  </a:solidFill>
                  <a:latin typeface="Arial" panose="020B0604020202020204" pitchFamily="34" charset="0"/>
                  <a:ea typeface="Arial"/>
                  <a:cs typeface="Arial" panose="020B0604020202020204" pitchFamily="34" charset="0"/>
                  <a:sym typeface="Arial"/>
                </a:rPr>
                <a:t>Full write permissions and no management restrictions.</a:t>
              </a:r>
            </a:p>
          </p:txBody>
        </p:sp>
      </p:grpSp>
      <p:grpSp>
        <p:nvGrpSpPr>
          <p:cNvPr id="31" name="Group 30">
            <a:extLst>
              <a:ext uri="{FF2B5EF4-FFF2-40B4-BE49-F238E27FC236}">
                <a16:creationId xmlns:a16="http://schemas.microsoft.com/office/drawing/2014/main" id="{F79D3176-B8A8-8E4E-96B5-07DC9954D9C9}"/>
              </a:ext>
            </a:extLst>
          </p:cNvPr>
          <p:cNvGrpSpPr/>
          <p:nvPr/>
        </p:nvGrpSpPr>
        <p:grpSpPr>
          <a:xfrm>
            <a:off x="3770467" y="2167827"/>
            <a:ext cx="1601082" cy="2208000"/>
            <a:chOff x="3770467" y="2252133"/>
            <a:chExt cx="1601082" cy="2208000"/>
          </a:xfrm>
        </p:grpSpPr>
        <p:sp>
          <p:nvSpPr>
            <p:cNvPr id="12" name="Rectangle 11">
              <a:extLst>
                <a:ext uri="{FF2B5EF4-FFF2-40B4-BE49-F238E27FC236}">
                  <a16:creationId xmlns:a16="http://schemas.microsoft.com/office/drawing/2014/main" id="{457CEFD3-E2B1-7943-80DE-43F533BEABF6}"/>
                </a:ext>
              </a:extLst>
            </p:cNvPr>
            <p:cNvSpPr/>
            <p:nvPr/>
          </p:nvSpPr>
          <p:spPr>
            <a:xfrm>
              <a:off x="3770467" y="2252133"/>
              <a:ext cx="1600200" cy="2208000"/>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B902127-CAD1-9E42-B5C1-F977C1DE2AC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770467" y="2252133"/>
              <a:ext cx="1600200" cy="1609617"/>
            </a:xfrm>
            <a:prstGeom prst="rect">
              <a:avLst/>
            </a:prstGeom>
          </p:spPr>
        </p:pic>
        <p:sp>
          <p:nvSpPr>
            <p:cNvPr id="26" name="TextBox 25">
              <a:extLst>
                <a:ext uri="{FF2B5EF4-FFF2-40B4-BE49-F238E27FC236}">
                  <a16:creationId xmlns:a16="http://schemas.microsoft.com/office/drawing/2014/main" id="{BA48E9E8-632F-6848-889E-C2D48D34EDA7}"/>
                </a:ext>
              </a:extLst>
            </p:cNvPr>
            <p:cNvSpPr txBox="1"/>
            <p:nvPr/>
          </p:nvSpPr>
          <p:spPr>
            <a:xfrm>
              <a:off x="3835401" y="3929350"/>
              <a:ext cx="1536148" cy="423193"/>
            </a:xfrm>
            <a:prstGeom prst="rect">
              <a:avLst/>
            </a:prstGeom>
            <a:noFill/>
          </p:spPr>
          <p:txBody>
            <a:bodyPr wrap="square" lIns="0" tIns="0" rIns="0" bIns="0" rtlCol="0">
              <a:spAutoFit/>
            </a:bodyPr>
            <a:lstStyle/>
            <a:p>
              <a:pPr>
                <a:lnSpc>
                  <a:spcPts val="1520"/>
                </a:lnSpc>
              </a:pPr>
              <a:r>
                <a:rPr lang="en-US" sz="1000" dirty="0">
                  <a:solidFill>
                    <a:schemeClr val="bg1"/>
                  </a:solidFill>
                  <a:latin typeface="Arial" panose="020B0604020202020204" pitchFamily="34" charset="0"/>
                  <a:ea typeface="Arial"/>
                  <a:cs typeface="Arial" panose="020B0604020202020204" pitchFamily="34" charset="0"/>
                  <a:sym typeface="Arial"/>
                </a:rPr>
                <a:t>User</a:t>
              </a:r>
            </a:p>
            <a:p>
              <a:r>
                <a:rPr lang="en-US" sz="750" dirty="0">
                  <a:solidFill>
                    <a:schemeClr val="bg1"/>
                  </a:solidFill>
                  <a:latin typeface="Arial" panose="020B0604020202020204" pitchFamily="34" charset="0"/>
                  <a:ea typeface="Arial"/>
                  <a:cs typeface="Arial" panose="020B0604020202020204" pitchFamily="34" charset="0"/>
                  <a:sym typeface="Arial"/>
                </a:rPr>
                <a:t>Collection level write permissions and no management restrictions.</a:t>
              </a:r>
            </a:p>
          </p:txBody>
        </p:sp>
      </p:grpSp>
      <p:sp>
        <p:nvSpPr>
          <p:cNvPr id="30" name="Title 4">
            <a:extLst>
              <a:ext uri="{FF2B5EF4-FFF2-40B4-BE49-F238E27FC236}">
                <a16:creationId xmlns:a16="http://schemas.microsoft.com/office/drawing/2014/main" id="{81305213-1C29-49BE-BD5B-5FC37A58AF42}"/>
              </a:ext>
            </a:extLst>
          </p:cNvPr>
          <p:cNvSpPr txBox="1">
            <a:spLocks/>
          </p:cNvSpPr>
          <p:nvPr/>
        </p:nvSpPr>
        <p:spPr>
          <a:xfrm>
            <a:off x="390417" y="265407"/>
            <a:ext cx="8368903" cy="359818"/>
          </a:xfrm>
          <a:prstGeom prst="rect">
            <a:avLst/>
          </a:prstGeom>
        </p:spPr>
        <p:txBody>
          <a:bodyPr lIns="0" tIns="0" rIns="0" bIns="0"/>
          <a:lstStyle>
            <a:lvl1pPr marL="0" indent="0" algn="l" defTabSz="685800" rtl="0" eaLnBrk="1" latinLnBrk="0" hangingPunct="1">
              <a:lnSpc>
                <a:spcPct val="90000"/>
              </a:lnSpc>
              <a:spcBef>
                <a:spcPct val="0"/>
              </a:spcBef>
              <a:buClrTx/>
              <a:buFont typeface="Arial" panose="020B0604020202020204" pitchFamily="34" charset="0"/>
              <a:buNone/>
              <a:defRPr lang="en-US" sz="2700" kern="1200" dirty="0">
                <a:solidFill>
                  <a:schemeClr val="bg1"/>
                </a:solidFill>
                <a:latin typeface="+mj-lt"/>
                <a:ea typeface="+mj-ea"/>
                <a:cs typeface="+mj-cs"/>
              </a:defRPr>
            </a:lvl1pPr>
          </a:lstStyle>
          <a:p>
            <a:pPr>
              <a:lnSpc>
                <a:spcPct val="100000"/>
              </a:lnSpc>
            </a:pPr>
            <a:r>
              <a:rPr lang="en-GB" dirty="0"/>
              <a:t>Access Control</a:t>
            </a:r>
            <a:br>
              <a:rPr lang="en-GB" dirty="0"/>
            </a:br>
            <a:r>
              <a:rPr lang="en-GB" sz="2000" dirty="0"/>
              <a:t>Easy to invite team members and assign roles.</a:t>
            </a:r>
          </a:p>
        </p:txBody>
      </p:sp>
      <p:grpSp>
        <p:nvGrpSpPr>
          <p:cNvPr id="27" name="Group 26">
            <a:extLst>
              <a:ext uri="{FF2B5EF4-FFF2-40B4-BE49-F238E27FC236}">
                <a16:creationId xmlns:a16="http://schemas.microsoft.com/office/drawing/2014/main" id="{91A1AF4B-B2DC-417A-86A1-18E9ABDDBF4C}"/>
              </a:ext>
            </a:extLst>
          </p:cNvPr>
          <p:cNvGrpSpPr/>
          <p:nvPr/>
        </p:nvGrpSpPr>
        <p:grpSpPr>
          <a:xfrm>
            <a:off x="7156253" y="2167827"/>
            <a:ext cx="1601963" cy="2208000"/>
            <a:chOff x="7156253" y="2252133"/>
            <a:chExt cx="1601963" cy="2208000"/>
          </a:xfrm>
        </p:grpSpPr>
        <p:sp>
          <p:nvSpPr>
            <p:cNvPr id="29" name="Rectangle 28">
              <a:extLst>
                <a:ext uri="{FF2B5EF4-FFF2-40B4-BE49-F238E27FC236}">
                  <a16:creationId xmlns:a16="http://schemas.microsoft.com/office/drawing/2014/main" id="{977DAEEE-766A-4773-A969-E1156BB630E2}"/>
                </a:ext>
              </a:extLst>
            </p:cNvPr>
            <p:cNvSpPr/>
            <p:nvPr/>
          </p:nvSpPr>
          <p:spPr>
            <a:xfrm>
              <a:off x="7156253" y="2252133"/>
              <a:ext cx="1600200" cy="2208000"/>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506D4EAA-F289-4DED-BF5F-2A5AAE6CA47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156253" y="2252133"/>
              <a:ext cx="1600200" cy="1609617"/>
            </a:xfrm>
            <a:prstGeom prst="rect">
              <a:avLst/>
            </a:prstGeom>
          </p:spPr>
        </p:pic>
        <p:sp>
          <p:nvSpPr>
            <p:cNvPr id="33" name="TextBox 32">
              <a:extLst>
                <a:ext uri="{FF2B5EF4-FFF2-40B4-BE49-F238E27FC236}">
                  <a16:creationId xmlns:a16="http://schemas.microsoft.com/office/drawing/2014/main" id="{7FADAB24-6CC4-463E-91CD-144B581EB079}"/>
                </a:ext>
              </a:extLst>
            </p:cNvPr>
            <p:cNvSpPr txBox="1"/>
            <p:nvPr/>
          </p:nvSpPr>
          <p:spPr>
            <a:xfrm>
              <a:off x="7222068" y="3929350"/>
              <a:ext cx="1536148" cy="423193"/>
            </a:xfrm>
            <a:prstGeom prst="rect">
              <a:avLst/>
            </a:prstGeom>
            <a:noFill/>
          </p:spPr>
          <p:txBody>
            <a:bodyPr wrap="square" lIns="0" tIns="0" rIns="0" bIns="0" rtlCol="0">
              <a:spAutoFit/>
            </a:bodyPr>
            <a:lstStyle/>
            <a:p>
              <a:pPr>
                <a:lnSpc>
                  <a:spcPts val="1520"/>
                </a:lnSpc>
              </a:pPr>
              <a:r>
                <a:rPr lang="en-US" sz="1000" dirty="0">
                  <a:solidFill>
                    <a:schemeClr val="bg1"/>
                  </a:solidFill>
                  <a:latin typeface="Arial" panose="020B0604020202020204" pitchFamily="34" charset="0"/>
                  <a:ea typeface="Arial"/>
                  <a:cs typeface="Arial" panose="020B0604020202020204" pitchFamily="34" charset="0"/>
                  <a:sym typeface="Arial"/>
                </a:rPr>
                <a:t>Guest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File or Folder level access only, can be an editor or view only.</a:t>
              </a:r>
            </a:p>
          </p:txBody>
        </p:sp>
      </p:grpSp>
    </p:spTree>
    <p:extLst>
      <p:ext uri="{BB962C8B-B14F-4D97-AF65-F5344CB8AC3E}">
        <p14:creationId xmlns:p14="http://schemas.microsoft.com/office/powerpoint/2010/main" val="306076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4C29E5-5F94-DE4E-A4AC-F9F33F58A7C1}"/>
              </a:ext>
            </a:extLst>
          </p:cNvPr>
          <p:cNvSpPr>
            <a:spLocks noGrp="1"/>
          </p:cNvSpPr>
          <p:nvPr>
            <p:ph type="sldNum" sz="quarter" idx="10"/>
          </p:nvPr>
        </p:nvSpPr>
        <p:spPr/>
        <p:txBody>
          <a:bodyPr/>
          <a:lstStyle/>
          <a:p>
            <a:fld id="{80CC3474-811F-B342-9D29-E222B00B2A79}" type="slidenum">
              <a:rPr lang="en-US" smtClean="0"/>
              <a:pPr/>
              <a:t>8</a:t>
            </a:fld>
            <a:endParaRPr lang="en-US" dirty="0"/>
          </a:p>
        </p:txBody>
      </p:sp>
      <p:sp>
        <p:nvSpPr>
          <p:cNvPr id="3" name="Date Placeholder 2">
            <a:extLst>
              <a:ext uri="{FF2B5EF4-FFF2-40B4-BE49-F238E27FC236}">
                <a16:creationId xmlns:a16="http://schemas.microsoft.com/office/drawing/2014/main" id="{01DBFE4B-2691-3740-AB4D-A7AFACBE03E4}"/>
              </a:ext>
            </a:extLst>
          </p:cNvPr>
          <p:cNvSpPr>
            <a:spLocks noGrp="1"/>
          </p:cNvSpPr>
          <p:nvPr>
            <p:ph type="dt" sz="half" idx="11"/>
          </p:nvPr>
        </p:nvSpPr>
        <p:spPr/>
        <p:txBody>
          <a:bodyPr/>
          <a:lstStyle/>
          <a:p>
            <a:fld id="{E1BAEC7A-EC3C-5D4B-B6D3-4E9DBDF60CD1}" type="datetime3">
              <a:rPr lang="en-US"/>
              <a:t>1 September 2022</a:t>
            </a:fld>
            <a:endParaRPr lang="en-US" dirty="0"/>
          </a:p>
        </p:txBody>
      </p:sp>
      <p:sp>
        <p:nvSpPr>
          <p:cNvPr id="28" name="Text Placeholder 3">
            <a:extLst>
              <a:ext uri="{FF2B5EF4-FFF2-40B4-BE49-F238E27FC236}">
                <a16:creationId xmlns:a16="http://schemas.microsoft.com/office/drawing/2014/main" id="{6D6AF2A8-1BA7-7E4F-A287-E0792B63317B}"/>
              </a:ext>
            </a:extLst>
          </p:cNvPr>
          <p:cNvSpPr>
            <a:spLocks noGrp="1"/>
          </p:cNvSpPr>
          <p:nvPr>
            <p:ph type="body" sz="quarter" idx="13"/>
          </p:nvPr>
        </p:nvSpPr>
        <p:spPr>
          <a:xfrm>
            <a:off x="387547" y="1471290"/>
            <a:ext cx="4663423" cy="609078"/>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COLLECTION OWNERS AND MEMBERS</a:t>
            </a:r>
            <a:endParaRPr lang="en-US" sz="1200" dirty="0">
              <a:solidFill>
                <a:srgbClr val="D92231"/>
              </a:solidFill>
              <a:ea typeface="Arial"/>
              <a:cs typeface="Arial"/>
              <a:sym typeface="Arial"/>
            </a:endParaRPr>
          </a:p>
          <a:p>
            <a:pPr lvl="0">
              <a:lnSpc>
                <a:spcPts val="1750"/>
              </a:lnSpc>
              <a:spcBef>
                <a:spcPts val="0"/>
              </a:spcBef>
              <a:buClr>
                <a:srgbClr val="000000"/>
              </a:buClr>
              <a:buSzPts val="1400"/>
            </a:pPr>
            <a:r>
              <a:rPr lang="en-US" sz="1200" dirty="0">
                <a:solidFill>
                  <a:srgbClr val="000000"/>
                </a:solidFill>
                <a:ea typeface="Arial"/>
                <a:cs typeface="Arial"/>
                <a:sym typeface="Arial"/>
              </a:rPr>
              <a:t>Collection owners invite and set access level for each member.</a:t>
            </a:r>
          </a:p>
          <a:p>
            <a:pPr lvl="0">
              <a:lnSpc>
                <a:spcPts val="1750"/>
              </a:lnSpc>
              <a:spcBef>
                <a:spcPts val="0"/>
              </a:spcBef>
              <a:buClr>
                <a:srgbClr val="000000"/>
              </a:buClr>
              <a:buSzPts val="1400"/>
            </a:pPr>
            <a:endParaRPr lang="en-US" sz="1200" dirty="0">
              <a:solidFill>
                <a:srgbClr val="000000"/>
              </a:solidFill>
              <a:ea typeface="Arial"/>
              <a:cs typeface="Arial"/>
              <a:sym typeface="Arial"/>
            </a:endParaRPr>
          </a:p>
          <a:p>
            <a:pPr lvl="0">
              <a:lnSpc>
                <a:spcPts val="1750"/>
              </a:lnSpc>
              <a:spcBef>
                <a:spcPts val="0"/>
              </a:spcBef>
              <a:buClr>
                <a:srgbClr val="000000"/>
              </a:buClr>
              <a:buSzPts val="1400"/>
            </a:pPr>
            <a:endParaRPr lang="en-US" sz="1200" dirty="0">
              <a:solidFill>
                <a:srgbClr val="000000"/>
              </a:solidFill>
              <a:ea typeface="Arial"/>
              <a:cs typeface="Arial"/>
              <a:sym typeface="Arial"/>
            </a:endParaRPr>
          </a:p>
        </p:txBody>
      </p:sp>
      <p:grpSp>
        <p:nvGrpSpPr>
          <p:cNvPr id="15" name="Group 14">
            <a:extLst>
              <a:ext uri="{FF2B5EF4-FFF2-40B4-BE49-F238E27FC236}">
                <a16:creationId xmlns:a16="http://schemas.microsoft.com/office/drawing/2014/main" id="{27029985-0C37-C54D-A651-A1AB14790C84}"/>
              </a:ext>
            </a:extLst>
          </p:cNvPr>
          <p:cNvGrpSpPr/>
          <p:nvPr/>
        </p:nvGrpSpPr>
        <p:grpSpPr>
          <a:xfrm>
            <a:off x="384681" y="2167827"/>
            <a:ext cx="1600201" cy="2286294"/>
            <a:chOff x="384681" y="2252133"/>
            <a:chExt cx="1600201" cy="2286294"/>
          </a:xfrm>
        </p:grpSpPr>
        <p:sp>
          <p:nvSpPr>
            <p:cNvPr id="10" name="Rectangle 9">
              <a:extLst>
                <a:ext uri="{FF2B5EF4-FFF2-40B4-BE49-F238E27FC236}">
                  <a16:creationId xmlns:a16="http://schemas.microsoft.com/office/drawing/2014/main" id="{02B03AD5-A893-E04B-BF8F-1458EA56272A}"/>
                </a:ext>
              </a:extLst>
            </p:cNvPr>
            <p:cNvSpPr/>
            <p:nvPr/>
          </p:nvSpPr>
          <p:spPr>
            <a:xfrm>
              <a:off x="384681" y="2252133"/>
              <a:ext cx="1600200" cy="2208000"/>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11016F-CFFB-E949-A3AB-6633E41746F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4681" y="2252133"/>
              <a:ext cx="1600200" cy="1609617"/>
            </a:xfrm>
            <a:prstGeom prst="rect">
              <a:avLst/>
            </a:prstGeom>
          </p:spPr>
        </p:pic>
        <p:sp>
          <p:nvSpPr>
            <p:cNvPr id="22" name="TextBox 21">
              <a:extLst>
                <a:ext uri="{FF2B5EF4-FFF2-40B4-BE49-F238E27FC236}">
                  <a16:creationId xmlns:a16="http://schemas.microsoft.com/office/drawing/2014/main" id="{B01AC6E5-F537-BE48-B4CF-D1B61BEF9BEE}"/>
                </a:ext>
              </a:extLst>
            </p:cNvPr>
            <p:cNvSpPr txBox="1"/>
            <p:nvPr/>
          </p:nvSpPr>
          <p:spPr>
            <a:xfrm>
              <a:off x="448734" y="3929350"/>
              <a:ext cx="1536148" cy="609077"/>
            </a:xfrm>
            <a:prstGeom prst="rect">
              <a:avLst/>
            </a:prstGeom>
            <a:noFill/>
          </p:spPr>
          <p:txBody>
            <a:bodyPr wrap="square" lIns="0" tIns="0" rIns="0" bIns="0" rtlCol="0">
              <a:spAutoFit/>
            </a:bodyPr>
            <a:lstStyle/>
            <a:p>
              <a:pPr>
                <a:lnSpc>
                  <a:spcPts val="1520"/>
                </a:lnSpc>
              </a:pPr>
              <a:r>
                <a:rPr lang="en-US" sz="1000" dirty="0">
                  <a:solidFill>
                    <a:schemeClr val="bg1"/>
                  </a:solidFill>
                  <a:latin typeface="Arial" panose="020B0604020202020204" pitchFamily="34" charset="0"/>
                  <a:ea typeface="Arial"/>
                  <a:cs typeface="Arial" panose="020B0604020202020204" pitchFamily="34" charset="0"/>
                  <a:sym typeface="Arial"/>
                </a:rPr>
                <a:t>Owner</a:t>
              </a:r>
            </a:p>
            <a:p>
              <a:r>
                <a:rPr lang="en-US" sz="750" dirty="0">
                  <a:solidFill>
                    <a:schemeClr val="bg1"/>
                  </a:solidFill>
                  <a:latin typeface="Arial" panose="020B0604020202020204" pitchFamily="34" charset="0"/>
                  <a:ea typeface="Arial"/>
                  <a:cs typeface="Arial" panose="020B0604020202020204" pitchFamily="34" charset="0"/>
                  <a:sym typeface="Arial"/>
                </a:rPr>
                <a:t>Full write permissions and no management restrictions.</a:t>
              </a:r>
            </a:p>
            <a:p>
              <a:pPr>
                <a:lnSpc>
                  <a:spcPts val="1520"/>
                </a:lnSpc>
              </a:pPr>
              <a:endParaRPr lang="en-US" sz="900" dirty="0">
                <a:solidFill>
                  <a:schemeClr val="bg1"/>
                </a:solidFill>
                <a:latin typeface="Arial" panose="020B0604020202020204" pitchFamily="34" charset="0"/>
                <a:ea typeface="Arial"/>
                <a:cs typeface="Arial" panose="020B0604020202020204" pitchFamily="34" charset="0"/>
                <a:sym typeface="Arial"/>
              </a:endParaRPr>
            </a:p>
          </p:txBody>
        </p:sp>
      </p:grpSp>
      <p:grpSp>
        <p:nvGrpSpPr>
          <p:cNvPr id="16" name="Group 15">
            <a:extLst>
              <a:ext uri="{FF2B5EF4-FFF2-40B4-BE49-F238E27FC236}">
                <a16:creationId xmlns:a16="http://schemas.microsoft.com/office/drawing/2014/main" id="{5201097E-AD2B-854E-8F25-3A89B2EEA206}"/>
              </a:ext>
            </a:extLst>
          </p:cNvPr>
          <p:cNvGrpSpPr/>
          <p:nvPr/>
        </p:nvGrpSpPr>
        <p:grpSpPr>
          <a:xfrm>
            <a:off x="2076251" y="2167827"/>
            <a:ext cx="1694215" cy="2208000"/>
            <a:chOff x="2076251" y="2252133"/>
            <a:chExt cx="1694215" cy="2208000"/>
          </a:xfrm>
        </p:grpSpPr>
        <p:sp>
          <p:nvSpPr>
            <p:cNvPr id="11" name="Rectangle 10">
              <a:extLst>
                <a:ext uri="{FF2B5EF4-FFF2-40B4-BE49-F238E27FC236}">
                  <a16:creationId xmlns:a16="http://schemas.microsoft.com/office/drawing/2014/main" id="{EA8A20C8-85B9-9142-8C3A-52D8C843808D}"/>
                </a:ext>
              </a:extLst>
            </p:cNvPr>
            <p:cNvSpPr/>
            <p:nvPr/>
          </p:nvSpPr>
          <p:spPr>
            <a:xfrm>
              <a:off x="2076251" y="2252133"/>
              <a:ext cx="1600201" cy="2208000"/>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3AD45635-DF89-E74E-BEF9-B32040FD33A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76251" y="2252133"/>
              <a:ext cx="1600201" cy="1609617"/>
            </a:xfrm>
            <a:prstGeom prst="rect">
              <a:avLst/>
            </a:prstGeom>
            <a:ln>
              <a:noFill/>
            </a:ln>
          </p:spPr>
        </p:pic>
        <p:sp>
          <p:nvSpPr>
            <p:cNvPr id="24" name="TextBox 23">
              <a:extLst>
                <a:ext uri="{FF2B5EF4-FFF2-40B4-BE49-F238E27FC236}">
                  <a16:creationId xmlns:a16="http://schemas.microsoft.com/office/drawing/2014/main" id="{176B9007-B98B-C446-B1D6-9C306FD7BED1}"/>
                </a:ext>
              </a:extLst>
            </p:cNvPr>
            <p:cNvSpPr txBox="1"/>
            <p:nvPr/>
          </p:nvSpPr>
          <p:spPr>
            <a:xfrm>
              <a:off x="2133600" y="3929350"/>
              <a:ext cx="1636866" cy="423193"/>
            </a:xfrm>
            <a:prstGeom prst="rect">
              <a:avLst/>
            </a:prstGeom>
            <a:noFill/>
          </p:spPr>
          <p:txBody>
            <a:bodyPr wrap="square" lIns="0" tIns="0" rIns="0" bIns="0" rtlCol="0">
              <a:spAutoFit/>
            </a:bodyPr>
            <a:lstStyle/>
            <a:p>
              <a:pPr>
                <a:lnSpc>
                  <a:spcPts val="1520"/>
                </a:lnSpc>
              </a:pPr>
              <a:r>
                <a:rPr lang="en-US" sz="1000" dirty="0">
                  <a:solidFill>
                    <a:schemeClr val="bg1"/>
                  </a:solidFill>
                  <a:latin typeface="Arial" panose="020B0604020202020204" pitchFamily="34" charset="0"/>
                  <a:ea typeface="Arial"/>
                  <a:cs typeface="Arial" panose="020B0604020202020204" pitchFamily="34" charset="0"/>
                  <a:sym typeface="Arial"/>
                </a:rPr>
                <a:t>Manager</a:t>
              </a:r>
            </a:p>
            <a:p>
              <a:r>
                <a:rPr lang="en-US" sz="750" dirty="0">
                  <a:solidFill>
                    <a:schemeClr val="bg1"/>
                  </a:solidFill>
                  <a:latin typeface="Arial" panose="020B0604020202020204" pitchFamily="34" charset="0"/>
                  <a:ea typeface="Arial"/>
                  <a:cs typeface="Arial" panose="020B0604020202020204" pitchFamily="34" charset="0"/>
                  <a:sym typeface="Arial"/>
                </a:rPr>
                <a:t>Limited write permissions – enough </a:t>
              </a:r>
              <a:br>
                <a:rPr lang="en-US" sz="750" dirty="0">
                  <a:solidFill>
                    <a:schemeClr val="bg1"/>
                  </a:solidFill>
                  <a:latin typeface="Arial" panose="020B0604020202020204" pitchFamily="34" charset="0"/>
                  <a:ea typeface="Arial"/>
                  <a:cs typeface="Arial" panose="020B0604020202020204" pitchFamily="34" charset="0"/>
                  <a:sym typeface="Arial"/>
                </a:rPr>
              </a:br>
              <a:r>
                <a:rPr lang="en-US" sz="750" dirty="0">
                  <a:solidFill>
                    <a:schemeClr val="bg1"/>
                  </a:solidFill>
                  <a:latin typeface="Arial" panose="020B0604020202020204" pitchFamily="34" charset="0"/>
                  <a:ea typeface="Arial"/>
                  <a:cs typeface="Arial" panose="020B0604020202020204" pitchFamily="34" charset="0"/>
                  <a:sym typeface="Arial"/>
                </a:rPr>
                <a:t>to manage day-to-day tasks.</a:t>
              </a:r>
            </a:p>
          </p:txBody>
        </p:sp>
      </p:grpSp>
      <p:grpSp>
        <p:nvGrpSpPr>
          <p:cNvPr id="31" name="Group 30">
            <a:extLst>
              <a:ext uri="{FF2B5EF4-FFF2-40B4-BE49-F238E27FC236}">
                <a16:creationId xmlns:a16="http://schemas.microsoft.com/office/drawing/2014/main" id="{F79D3176-B8A8-8E4E-96B5-07DC9954D9C9}"/>
              </a:ext>
            </a:extLst>
          </p:cNvPr>
          <p:cNvGrpSpPr/>
          <p:nvPr/>
        </p:nvGrpSpPr>
        <p:grpSpPr>
          <a:xfrm>
            <a:off x="3770467" y="2167827"/>
            <a:ext cx="1601082" cy="2208000"/>
            <a:chOff x="3770467" y="2252133"/>
            <a:chExt cx="1601082" cy="2208000"/>
          </a:xfrm>
        </p:grpSpPr>
        <p:sp>
          <p:nvSpPr>
            <p:cNvPr id="12" name="Rectangle 11">
              <a:extLst>
                <a:ext uri="{FF2B5EF4-FFF2-40B4-BE49-F238E27FC236}">
                  <a16:creationId xmlns:a16="http://schemas.microsoft.com/office/drawing/2014/main" id="{457CEFD3-E2B1-7943-80DE-43F533BEABF6}"/>
                </a:ext>
              </a:extLst>
            </p:cNvPr>
            <p:cNvSpPr/>
            <p:nvPr/>
          </p:nvSpPr>
          <p:spPr>
            <a:xfrm>
              <a:off x="3770467" y="2252133"/>
              <a:ext cx="1600200" cy="2208000"/>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B902127-CAD1-9E42-B5C1-F977C1DE2AC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770467" y="2252133"/>
              <a:ext cx="1600200" cy="1609617"/>
            </a:xfrm>
            <a:prstGeom prst="rect">
              <a:avLst/>
            </a:prstGeom>
          </p:spPr>
        </p:pic>
        <p:sp>
          <p:nvSpPr>
            <p:cNvPr id="26" name="TextBox 25">
              <a:extLst>
                <a:ext uri="{FF2B5EF4-FFF2-40B4-BE49-F238E27FC236}">
                  <a16:creationId xmlns:a16="http://schemas.microsoft.com/office/drawing/2014/main" id="{BA48E9E8-632F-6848-889E-C2D48D34EDA7}"/>
                </a:ext>
              </a:extLst>
            </p:cNvPr>
            <p:cNvSpPr txBox="1"/>
            <p:nvPr/>
          </p:nvSpPr>
          <p:spPr>
            <a:xfrm>
              <a:off x="3835401" y="3929350"/>
              <a:ext cx="1536148" cy="423193"/>
            </a:xfrm>
            <a:prstGeom prst="rect">
              <a:avLst/>
            </a:prstGeom>
            <a:noFill/>
          </p:spPr>
          <p:txBody>
            <a:bodyPr wrap="square" lIns="0" tIns="0" rIns="0" bIns="0" rtlCol="0">
              <a:spAutoFit/>
            </a:bodyPr>
            <a:lstStyle/>
            <a:p>
              <a:pPr>
                <a:lnSpc>
                  <a:spcPts val="1520"/>
                </a:lnSpc>
              </a:pPr>
              <a:r>
                <a:rPr lang="en-US" sz="1000" dirty="0">
                  <a:solidFill>
                    <a:schemeClr val="bg1"/>
                  </a:solidFill>
                  <a:latin typeface="Arial" panose="020B0604020202020204" pitchFamily="34" charset="0"/>
                  <a:ea typeface="Arial"/>
                  <a:cs typeface="Arial" panose="020B0604020202020204" pitchFamily="34" charset="0"/>
                  <a:sym typeface="Arial"/>
                </a:rPr>
                <a:t>Editor</a:t>
              </a:r>
            </a:p>
            <a:p>
              <a:r>
                <a:rPr lang="en-US" sz="750" dirty="0">
                  <a:solidFill>
                    <a:schemeClr val="bg1"/>
                  </a:solidFill>
                  <a:latin typeface="Arial" panose="020B0604020202020204" pitchFamily="34" charset="0"/>
                  <a:ea typeface="Arial"/>
                  <a:cs typeface="Arial" panose="020B0604020202020204" pitchFamily="34" charset="0"/>
                  <a:sym typeface="Arial"/>
                </a:rPr>
                <a:t>Write permissions only for content creation and management.</a:t>
              </a:r>
            </a:p>
          </p:txBody>
        </p:sp>
      </p:grpSp>
      <p:grpSp>
        <p:nvGrpSpPr>
          <p:cNvPr id="32" name="Group 31">
            <a:extLst>
              <a:ext uri="{FF2B5EF4-FFF2-40B4-BE49-F238E27FC236}">
                <a16:creationId xmlns:a16="http://schemas.microsoft.com/office/drawing/2014/main" id="{9DA0C4C2-00F4-F74A-8968-0E735B8F46CA}"/>
              </a:ext>
            </a:extLst>
          </p:cNvPr>
          <p:cNvGrpSpPr/>
          <p:nvPr/>
        </p:nvGrpSpPr>
        <p:grpSpPr>
          <a:xfrm>
            <a:off x="5463360" y="2167827"/>
            <a:ext cx="1601523" cy="2208000"/>
            <a:chOff x="5463360" y="2252133"/>
            <a:chExt cx="1601523" cy="2208000"/>
          </a:xfrm>
        </p:grpSpPr>
        <p:sp>
          <p:nvSpPr>
            <p:cNvPr id="13" name="Rectangle 12">
              <a:extLst>
                <a:ext uri="{FF2B5EF4-FFF2-40B4-BE49-F238E27FC236}">
                  <a16:creationId xmlns:a16="http://schemas.microsoft.com/office/drawing/2014/main" id="{83771BB6-A945-4F40-A5C0-25A25021AC86}"/>
                </a:ext>
              </a:extLst>
            </p:cNvPr>
            <p:cNvSpPr/>
            <p:nvPr/>
          </p:nvSpPr>
          <p:spPr>
            <a:xfrm>
              <a:off x="5463360" y="2252133"/>
              <a:ext cx="1600200" cy="2208000"/>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8A34BB3D-5A7B-0640-8887-C408C975A24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463360" y="2252133"/>
              <a:ext cx="1600200" cy="1609617"/>
            </a:xfrm>
            <a:prstGeom prst="rect">
              <a:avLst/>
            </a:prstGeom>
          </p:spPr>
        </p:pic>
        <p:sp>
          <p:nvSpPr>
            <p:cNvPr id="27" name="TextBox 26">
              <a:extLst>
                <a:ext uri="{FF2B5EF4-FFF2-40B4-BE49-F238E27FC236}">
                  <a16:creationId xmlns:a16="http://schemas.microsoft.com/office/drawing/2014/main" id="{929B8D3A-4A58-404E-9DEC-53D72F3598DF}"/>
                </a:ext>
              </a:extLst>
            </p:cNvPr>
            <p:cNvSpPr txBox="1"/>
            <p:nvPr/>
          </p:nvSpPr>
          <p:spPr>
            <a:xfrm>
              <a:off x="5528735" y="3929350"/>
              <a:ext cx="1536148" cy="423193"/>
            </a:xfrm>
            <a:prstGeom prst="rect">
              <a:avLst/>
            </a:prstGeom>
            <a:noFill/>
          </p:spPr>
          <p:txBody>
            <a:bodyPr wrap="square" lIns="0" tIns="0" rIns="0" bIns="0" rtlCol="0">
              <a:spAutoFit/>
            </a:bodyPr>
            <a:lstStyle/>
            <a:p>
              <a:pPr>
                <a:lnSpc>
                  <a:spcPts val="1520"/>
                </a:lnSpc>
              </a:pPr>
              <a:r>
                <a:rPr lang="en-US" sz="1000" dirty="0">
                  <a:solidFill>
                    <a:schemeClr val="bg1"/>
                  </a:solidFill>
                  <a:latin typeface="Arial" panose="020B0604020202020204" pitchFamily="34" charset="0"/>
                  <a:ea typeface="Arial"/>
                  <a:cs typeface="Arial" panose="020B0604020202020204" pitchFamily="34" charset="0"/>
                  <a:sym typeface="Arial"/>
                </a:rPr>
                <a:t>Contributor</a:t>
              </a:r>
            </a:p>
            <a:p>
              <a:r>
                <a:rPr lang="en-US" sz="750" dirty="0">
                  <a:solidFill>
                    <a:schemeClr val="bg1"/>
                  </a:solidFill>
                  <a:latin typeface="Arial" panose="020B0604020202020204" pitchFamily="34" charset="0"/>
                  <a:ea typeface="Arial"/>
                  <a:cs typeface="Arial" panose="020B0604020202020204" pitchFamily="34" charset="0"/>
                  <a:sym typeface="Arial"/>
                </a:rPr>
                <a:t>Viewer permissions with the ability to upload files.</a:t>
              </a:r>
            </a:p>
          </p:txBody>
        </p:sp>
      </p:grpSp>
      <p:sp>
        <p:nvSpPr>
          <p:cNvPr id="30" name="Title 4">
            <a:extLst>
              <a:ext uri="{FF2B5EF4-FFF2-40B4-BE49-F238E27FC236}">
                <a16:creationId xmlns:a16="http://schemas.microsoft.com/office/drawing/2014/main" id="{81305213-1C29-49BE-BD5B-5FC37A58AF42}"/>
              </a:ext>
            </a:extLst>
          </p:cNvPr>
          <p:cNvSpPr txBox="1">
            <a:spLocks/>
          </p:cNvSpPr>
          <p:nvPr/>
        </p:nvSpPr>
        <p:spPr>
          <a:xfrm>
            <a:off x="390417" y="265407"/>
            <a:ext cx="8368903" cy="359818"/>
          </a:xfrm>
          <a:prstGeom prst="rect">
            <a:avLst/>
          </a:prstGeom>
        </p:spPr>
        <p:txBody>
          <a:bodyPr lIns="0" tIns="0" rIns="0" bIns="0"/>
          <a:lstStyle>
            <a:lvl1pPr marL="0" indent="0" algn="l" defTabSz="685800" rtl="0" eaLnBrk="1" latinLnBrk="0" hangingPunct="1">
              <a:lnSpc>
                <a:spcPct val="90000"/>
              </a:lnSpc>
              <a:spcBef>
                <a:spcPct val="0"/>
              </a:spcBef>
              <a:buClrTx/>
              <a:buFont typeface="Arial" panose="020B0604020202020204" pitchFamily="34" charset="0"/>
              <a:buNone/>
              <a:defRPr lang="en-US" sz="2700" kern="1200" dirty="0">
                <a:solidFill>
                  <a:schemeClr val="bg1"/>
                </a:solidFill>
                <a:latin typeface="+mj-lt"/>
                <a:ea typeface="+mj-ea"/>
                <a:cs typeface="+mj-cs"/>
              </a:defRPr>
            </a:lvl1pPr>
          </a:lstStyle>
          <a:p>
            <a:pPr>
              <a:lnSpc>
                <a:spcPct val="100000"/>
              </a:lnSpc>
            </a:pPr>
            <a:r>
              <a:rPr lang="en-GB" dirty="0"/>
              <a:t>Access Control</a:t>
            </a:r>
            <a:br>
              <a:rPr lang="en-GB" dirty="0"/>
            </a:br>
            <a:r>
              <a:rPr lang="en-GB" sz="2000" dirty="0"/>
              <a:t>Team collaboration through collections.</a:t>
            </a:r>
          </a:p>
        </p:txBody>
      </p:sp>
      <p:grpSp>
        <p:nvGrpSpPr>
          <p:cNvPr id="25" name="Group 24">
            <a:extLst>
              <a:ext uri="{FF2B5EF4-FFF2-40B4-BE49-F238E27FC236}">
                <a16:creationId xmlns:a16="http://schemas.microsoft.com/office/drawing/2014/main" id="{E28B7459-A8E3-41A2-B3C6-78AC57B43C83}"/>
              </a:ext>
            </a:extLst>
          </p:cNvPr>
          <p:cNvGrpSpPr/>
          <p:nvPr/>
        </p:nvGrpSpPr>
        <p:grpSpPr>
          <a:xfrm>
            <a:off x="7156253" y="2167827"/>
            <a:ext cx="1601963" cy="2208000"/>
            <a:chOff x="7156253" y="2252133"/>
            <a:chExt cx="1601963" cy="2208000"/>
          </a:xfrm>
        </p:grpSpPr>
        <p:sp>
          <p:nvSpPr>
            <p:cNvPr id="29" name="Rectangle 28">
              <a:extLst>
                <a:ext uri="{FF2B5EF4-FFF2-40B4-BE49-F238E27FC236}">
                  <a16:creationId xmlns:a16="http://schemas.microsoft.com/office/drawing/2014/main" id="{40C690FE-BDFB-4BD3-9F6B-BDAAEE7DF4E9}"/>
                </a:ext>
              </a:extLst>
            </p:cNvPr>
            <p:cNvSpPr/>
            <p:nvPr/>
          </p:nvSpPr>
          <p:spPr>
            <a:xfrm>
              <a:off x="7156253" y="2252133"/>
              <a:ext cx="1600200" cy="2208000"/>
            </a:xfrm>
            <a:prstGeom prst="rect">
              <a:avLst/>
            </a:prstGeom>
            <a:solidFill>
              <a:srgbClr val="D92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130ED435-D339-425F-BC6A-52EA07D9242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156253" y="2252133"/>
              <a:ext cx="1600200" cy="1609617"/>
            </a:xfrm>
            <a:prstGeom prst="rect">
              <a:avLst/>
            </a:prstGeom>
          </p:spPr>
        </p:pic>
        <p:sp>
          <p:nvSpPr>
            <p:cNvPr id="37" name="TextBox 36">
              <a:extLst>
                <a:ext uri="{FF2B5EF4-FFF2-40B4-BE49-F238E27FC236}">
                  <a16:creationId xmlns:a16="http://schemas.microsoft.com/office/drawing/2014/main" id="{77736E63-FC1F-473A-A55E-A2AE4820F9CF}"/>
                </a:ext>
              </a:extLst>
            </p:cNvPr>
            <p:cNvSpPr txBox="1"/>
            <p:nvPr/>
          </p:nvSpPr>
          <p:spPr>
            <a:xfrm>
              <a:off x="7222068" y="3929350"/>
              <a:ext cx="1536148" cy="423193"/>
            </a:xfrm>
            <a:prstGeom prst="rect">
              <a:avLst/>
            </a:prstGeom>
            <a:noFill/>
          </p:spPr>
          <p:txBody>
            <a:bodyPr wrap="square" lIns="0" tIns="0" rIns="0" bIns="0" rtlCol="0">
              <a:spAutoFit/>
            </a:bodyPr>
            <a:lstStyle/>
            <a:p>
              <a:pPr>
                <a:lnSpc>
                  <a:spcPts val="1520"/>
                </a:lnSpc>
              </a:pPr>
              <a:r>
                <a:rPr lang="en-US" sz="1000" dirty="0">
                  <a:solidFill>
                    <a:schemeClr val="bg1"/>
                  </a:solidFill>
                  <a:latin typeface="Arial" panose="020B0604020202020204" pitchFamily="34" charset="0"/>
                  <a:ea typeface="Arial"/>
                  <a:cs typeface="Arial" panose="020B0604020202020204" pitchFamily="34" charset="0"/>
                  <a:sym typeface="Arial"/>
                </a:rPr>
                <a:t>Viewer</a:t>
              </a:r>
            </a:p>
            <a:p>
              <a:r>
                <a:rPr lang="en-US" sz="750" dirty="0">
                  <a:solidFill>
                    <a:schemeClr val="bg1"/>
                  </a:solidFill>
                  <a:latin typeface="Arial" panose="020B0604020202020204" pitchFamily="34" charset="0"/>
                  <a:ea typeface="Arial"/>
                  <a:cs typeface="Arial" panose="020B0604020202020204" pitchFamily="34" charset="0"/>
                  <a:sym typeface="Arial"/>
                </a:rPr>
                <a:t>Standard read-only role with no editing capabilities.</a:t>
              </a:r>
            </a:p>
          </p:txBody>
        </p:sp>
      </p:grpSp>
    </p:spTree>
    <p:extLst>
      <p:ext uri="{BB962C8B-B14F-4D97-AF65-F5344CB8AC3E}">
        <p14:creationId xmlns:p14="http://schemas.microsoft.com/office/powerpoint/2010/main" val="158446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F713E7A-5105-4950-A75F-4DF60CECEBED}"/>
              </a:ext>
            </a:extLst>
          </p:cNvPr>
          <p:cNvGrpSpPr/>
          <p:nvPr/>
        </p:nvGrpSpPr>
        <p:grpSpPr>
          <a:xfrm>
            <a:off x="4298746" y="1382914"/>
            <a:ext cx="2601405" cy="2807679"/>
            <a:chOff x="4298746" y="1382914"/>
            <a:chExt cx="2601405" cy="2807679"/>
          </a:xfrm>
        </p:grpSpPr>
        <p:pic>
          <p:nvPicPr>
            <p:cNvPr id="7" name="Picture 6">
              <a:extLst>
                <a:ext uri="{FF2B5EF4-FFF2-40B4-BE49-F238E27FC236}">
                  <a16:creationId xmlns:a16="http://schemas.microsoft.com/office/drawing/2014/main" id="{C6F15362-8284-46F0-A203-82A5CCB1DB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98746" y="1382914"/>
              <a:ext cx="2601405" cy="2807679"/>
            </a:xfrm>
            <a:prstGeom prst="rect">
              <a:avLst/>
            </a:prstGeom>
          </p:spPr>
        </p:pic>
        <p:pic>
          <p:nvPicPr>
            <p:cNvPr id="4" name="Picture 3" descr="Table&#10;&#10;Description automatically generated with medium confidence">
              <a:extLst>
                <a:ext uri="{FF2B5EF4-FFF2-40B4-BE49-F238E27FC236}">
                  <a16:creationId xmlns:a16="http://schemas.microsoft.com/office/drawing/2014/main" id="{7AD23DDA-A8B2-476E-95D2-A35AFEF6A06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298746" y="1382914"/>
              <a:ext cx="725178" cy="1049661"/>
            </a:xfrm>
            <a:prstGeom prst="rect">
              <a:avLst/>
            </a:prstGeom>
          </p:spPr>
        </p:pic>
      </p:grpSp>
      <p:pic>
        <p:nvPicPr>
          <p:cNvPr id="39" name="Picture 38">
            <a:extLst>
              <a:ext uri="{FF2B5EF4-FFF2-40B4-BE49-F238E27FC236}">
                <a16:creationId xmlns:a16="http://schemas.microsoft.com/office/drawing/2014/main" id="{4094799C-5533-4342-B231-79BAA43ABE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96418" y="1373224"/>
            <a:ext cx="1799173" cy="2943620"/>
          </a:xfrm>
          <a:prstGeom prst="rect">
            <a:avLst/>
          </a:prstGeom>
        </p:spPr>
      </p:pic>
      <p:sp>
        <p:nvSpPr>
          <p:cNvPr id="5" name="Title 4">
            <a:extLst>
              <a:ext uri="{FF2B5EF4-FFF2-40B4-BE49-F238E27FC236}">
                <a16:creationId xmlns:a16="http://schemas.microsoft.com/office/drawing/2014/main" id="{286FCD2A-B413-E34F-8CF2-27B96D52F8E3}"/>
              </a:ext>
            </a:extLst>
          </p:cNvPr>
          <p:cNvSpPr>
            <a:spLocks noGrp="1"/>
          </p:cNvSpPr>
          <p:nvPr>
            <p:ph type="title"/>
          </p:nvPr>
        </p:nvSpPr>
        <p:spPr>
          <a:xfrm>
            <a:off x="390417" y="265407"/>
            <a:ext cx="8368903" cy="359818"/>
          </a:xfrm>
          <a:prstGeom prst="rect">
            <a:avLst/>
          </a:prstGeom>
        </p:spPr>
        <p:txBody>
          <a:bodyPr/>
          <a:lstStyle/>
          <a:p>
            <a:pPr>
              <a:lnSpc>
                <a:spcPct val="100000"/>
              </a:lnSpc>
            </a:pPr>
            <a:r>
              <a:rPr lang="en-US" dirty="0"/>
              <a:t>Home Page/Dashboard</a:t>
            </a:r>
            <a:br>
              <a:rPr lang="en-US" dirty="0"/>
            </a:br>
            <a:r>
              <a:rPr lang="en-US" sz="2000" dirty="0"/>
              <a:t>Offers complete visibility over account activities.</a:t>
            </a:r>
          </a:p>
        </p:txBody>
      </p:sp>
      <p:sp>
        <p:nvSpPr>
          <p:cNvPr id="72" name="Text Placeholder 3">
            <a:extLst>
              <a:ext uri="{FF2B5EF4-FFF2-40B4-BE49-F238E27FC236}">
                <a16:creationId xmlns:a16="http://schemas.microsoft.com/office/drawing/2014/main" id="{B6F214F2-C3EE-415B-93E3-82020333F9FE}"/>
              </a:ext>
            </a:extLst>
          </p:cNvPr>
          <p:cNvSpPr>
            <a:spLocks noGrp="1"/>
          </p:cNvSpPr>
          <p:nvPr>
            <p:ph type="body" sz="quarter" idx="13"/>
          </p:nvPr>
        </p:nvSpPr>
        <p:spPr>
          <a:xfrm>
            <a:off x="387547" y="1471289"/>
            <a:ext cx="3641527" cy="2479095"/>
          </a:xfrm>
        </p:spPr>
        <p:txBody>
          <a:bodyPr/>
          <a:lstStyle/>
          <a:p>
            <a:pPr>
              <a:lnSpc>
                <a:spcPct val="100000"/>
              </a:lnSpc>
              <a:spcBef>
                <a:spcPts val="0"/>
              </a:spcBef>
              <a:spcAft>
                <a:spcPts val="900"/>
              </a:spcAft>
              <a:buClr>
                <a:srgbClr val="000000"/>
              </a:buClr>
              <a:buSzPts val="1400"/>
            </a:pPr>
            <a:r>
              <a:rPr lang="en-US" sz="1200" b="1" spc="300" dirty="0">
                <a:solidFill>
                  <a:srgbClr val="D92231"/>
                </a:solidFill>
                <a:ea typeface="Arial"/>
                <a:cs typeface="Arial"/>
                <a:sym typeface="Arial"/>
              </a:rPr>
              <a:t>HOME PAGE / DASHBOARD </a:t>
            </a:r>
            <a:endParaRPr lang="en-US" sz="1200" dirty="0">
              <a:solidFill>
                <a:srgbClr val="D92231"/>
              </a:solidFill>
              <a:highlight>
                <a:srgbClr val="FFFF00"/>
              </a:highlight>
              <a:ea typeface="Arial"/>
              <a:cs typeface="Arial"/>
              <a:sym typeface="Arial"/>
            </a:endParaRPr>
          </a:p>
          <a:p>
            <a:pPr lvl="0">
              <a:lnSpc>
                <a:spcPct val="100000"/>
              </a:lnSpc>
              <a:spcBef>
                <a:spcPts val="0"/>
              </a:spcBef>
              <a:buClr>
                <a:srgbClr val="000000"/>
              </a:buClr>
              <a:buSzPts val="1400"/>
            </a:pPr>
            <a:r>
              <a:rPr lang="en-US" sz="1200" dirty="0">
                <a:solidFill>
                  <a:srgbClr val="000000"/>
                </a:solidFill>
                <a:ea typeface="Arial"/>
                <a:cs typeface="Arial"/>
                <a:sym typeface="Arial"/>
              </a:rPr>
              <a:t>Clean and fresh design provides visibility over </a:t>
            </a:r>
            <a:br>
              <a:rPr lang="en-US" sz="1200" dirty="0">
                <a:solidFill>
                  <a:srgbClr val="000000"/>
                </a:solidFill>
                <a:ea typeface="Arial"/>
                <a:cs typeface="Arial"/>
                <a:sym typeface="Arial"/>
              </a:rPr>
            </a:br>
            <a:r>
              <a:rPr lang="en-US" sz="1200" dirty="0">
                <a:solidFill>
                  <a:srgbClr val="000000"/>
                </a:solidFill>
                <a:ea typeface="Arial"/>
                <a:cs typeface="Arial"/>
                <a:sym typeface="Arial"/>
              </a:rPr>
              <a:t>key account status and activities. Widget driven to allow for user customization.</a:t>
            </a:r>
          </a:p>
          <a:p>
            <a:pPr lvl="0">
              <a:lnSpc>
                <a:spcPts val="1750"/>
              </a:lnSpc>
              <a:spcBef>
                <a:spcPts val="0"/>
              </a:spcBef>
              <a:buClr>
                <a:srgbClr val="000000"/>
              </a:buClr>
              <a:buSzPts val="1400"/>
            </a:pPr>
            <a:r>
              <a:rPr lang="en-US" sz="900" dirty="0">
                <a:solidFill>
                  <a:srgbClr val="000000"/>
                </a:solidFill>
                <a:ea typeface="Arial"/>
                <a:cs typeface="Arial"/>
                <a:sym typeface="Arial"/>
              </a:rPr>
              <a:t>1. Menu navigation</a:t>
            </a:r>
            <a:endParaRPr lang="en-US" sz="700" dirty="0">
              <a:solidFill>
                <a:srgbClr val="000000"/>
              </a:solidFill>
              <a:ea typeface="Arial"/>
              <a:cs typeface="Arial"/>
              <a:sym typeface="Arial"/>
            </a:endParaRPr>
          </a:p>
          <a:p>
            <a:pPr marL="287338" lvl="0" indent="-109538">
              <a:lnSpc>
                <a:spcPct val="100000"/>
              </a:lnSpc>
              <a:spcBef>
                <a:spcPts val="0"/>
              </a:spcBef>
              <a:buClr>
                <a:srgbClr val="000000"/>
              </a:buClr>
              <a:buSzPct val="150000"/>
              <a:buFont typeface="Arial" panose="020B0604020202020204" pitchFamily="34" charset="0"/>
              <a:buChar char="•"/>
            </a:pPr>
            <a:r>
              <a:rPr lang="en-GB" sz="700" dirty="0">
                <a:solidFill>
                  <a:srgbClr val="000000"/>
                </a:solidFill>
                <a:ea typeface="Arial"/>
                <a:cs typeface="Arial"/>
                <a:sym typeface="Arial"/>
              </a:rPr>
              <a:t>Management (admin only), Tasks, Groups &amp; Collections</a:t>
            </a:r>
            <a:endParaRPr lang="en-US" sz="700" dirty="0">
              <a:solidFill>
                <a:srgbClr val="000000"/>
              </a:solidFill>
              <a:ea typeface="Arial"/>
              <a:cs typeface="Arial"/>
              <a:sym typeface="Arial"/>
            </a:endParaRPr>
          </a:p>
          <a:p>
            <a:pPr marL="287338" lvl="0" indent="-109538">
              <a:lnSpc>
                <a:spcPct val="100000"/>
              </a:lnSpc>
              <a:spcBef>
                <a:spcPts val="0"/>
              </a:spcBef>
              <a:buClr>
                <a:srgbClr val="000000"/>
              </a:buClr>
              <a:buSzPct val="150000"/>
              <a:buFont typeface="Arial" panose="020B0604020202020204" pitchFamily="34" charset="0"/>
              <a:buChar char="•"/>
            </a:pPr>
            <a:r>
              <a:rPr lang="en-US" sz="700" dirty="0">
                <a:solidFill>
                  <a:srgbClr val="000000"/>
                </a:solidFill>
                <a:ea typeface="Arial"/>
                <a:cs typeface="Arial"/>
                <a:sym typeface="Arial"/>
              </a:rPr>
              <a:t>Account members have their own personal collection dashboard</a:t>
            </a:r>
          </a:p>
          <a:p>
            <a:pPr marL="287338" lvl="0" indent="-109538">
              <a:lnSpc>
                <a:spcPct val="100000"/>
              </a:lnSpc>
              <a:spcBef>
                <a:spcPts val="0"/>
              </a:spcBef>
              <a:buClr>
                <a:srgbClr val="000000"/>
              </a:buClr>
              <a:buSzPct val="150000"/>
              <a:buFont typeface="Arial" panose="020B0604020202020204" pitchFamily="34" charset="0"/>
              <a:buChar char="•"/>
            </a:pPr>
            <a:r>
              <a:rPr lang="en-US" sz="700" dirty="0">
                <a:solidFill>
                  <a:srgbClr val="000000"/>
                </a:solidFill>
                <a:ea typeface="Arial"/>
                <a:cs typeface="Arial"/>
                <a:sym typeface="Arial"/>
              </a:rPr>
              <a:t>Collections can be created by all users but only visible by those invited to them</a:t>
            </a:r>
          </a:p>
          <a:p>
            <a:pPr lvl="0">
              <a:lnSpc>
                <a:spcPts val="1750"/>
              </a:lnSpc>
              <a:spcBef>
                <a:spcPts val="0"/>
              </a:spcBef>
              <a:buClr>
                <a:srgbClr val="000000"/>
              </a:buClr>
              <a:buSzPts val="1400"/>
            </a:pPr>
            <a:r>
              <a:rPr lang="en-US" sz="900" dirty="0">
                <a:solidFill>
                  <a:srgbClr val="000000"/>
                </a:solidFill>
                <a:ea typeface="Arial"/>
                <a:cs typeface="Arial"/>
                <a:sym typeface="Arial"/>
              </a:rPr>
              <a:t>2. System Notification bar</a:t>
            </a:r>
          </a:p>
          <a:p>
            <a:pPr marL="287338" lvl="0" indent="-109538">
              <a:lnSpc>
                <a:spcPct val="100000"/>
              </a:lnSpc>
              <a:spcBef>
                <a:spcPts val="0"/>
              </a:spcBef>
              <a:buClr>
                <a:srgbClr val="000000"/>
              </a:buClr>
              <a:buSzPct val="150000"/>
              <a:buFont typeface="Arial" panose="020B0604020202020204" pitchFamily="34" charset="0"/>
              <a:buChar char="•"/>
            </a:pPr>
            <a:r>
              <a:rPr lang="en-US" sz="700" dirty="0">
                <a:solidFill>
                  <a:srgbClr val="000000"/>
                </a:solidFill>
                <a:ea typeface="Arial"/>
                <a:cs typeface="Arial"/>
                <a:sym typeface="Arial"/>
              </a:rPr>
              <a:t>Dynamically appears when notifications are triggered</a:t>
            </a:r>
            <a:endParaRPr lang="en-US" sz="600" dirty="0">
              <a:solidFill>
                <a:srgbClr val="000000"/>
              </a:solidFill>
              <a:ea typeface="Arial"/>
              <a:cs typeface="Arial"/>
              <a:sym typeface="Arial"/>
            </a:endParaRPr>
          </a:p>
          <a:p>
            <a:pPr lvl="0">
              <a:lnSpc>
                <a:spcPts val="1750"/>
              </a:lnSpc>
              <a:spcBef>
                <a:spcPts val="0"/>
              </a:spcBef>
              <a:buClr>
                <a:srgbClr val="000000"/>
              </a:buClr>
              <a:buSzPts val="1400"/>
            </a:pPr>
            <a:r>
              <a:rPr lang="en-US" sz="900" dirty="0">
                <a:solidFill>
                  <a:srgbClr val="000000"/>
                </a:solidFill>
                <a:ea typeface="Arial"/>
                <a:cs typeface="Arial"/>
                <a:sym typeface="Arial"/>
              </a:rPr>
              <a:t>3. Image Widget</a:t>
            </a:r>
          </a:p>
          <a:p>
            <a:pPr marL="287338" lvl="0" indent="-109538">
              <a:lnSpc>
                <a:spcPct val="100000"/>
              </a:lnSpc>
              <a:spcBef>
                <a:spcPts val="0"/>
              </a:spcBef>
              <a:buClr>
                <a:srgbClr val="000000"/>
              </a:buClr>
              <a:buSzPct val="150000"/>
              <a:buFont typeface="Arial" panose="020B0604020202020204" pitchFamily="34" charset="0"/>
              <a:buChar char="•"/>
            </a:pPr>
            <a:r>
              <a:rPr lang="en-US" sz="700" dirty="0">
                <a:solidFill>
                  <a:srgbClr val="000000"/>
                </a:solidFill>
                <a:ea typeface="Arial"/>
                <a:cs typeface="Arial"/>
                <a:sym typeface="Arial"/>
              </a:rPr>
              <a:t> Vanity image to help account identification</a:t>
            </a:r>
            <a:endParaRPr lang="en-US" sz="1000" dirty="0">
              <a:solidFill>
                <a:srgbClr val="000000"/>
              </a:solidFill>
              <a:ea typeface="Arial"/>
              <a:cs typeface="Arial"/>
              <a:sym typeface="Arial"/>
            </a:endParaRPr>
          </a:p>
          <a:p>
            <a:pPr lvl="0">
              <a:lnSpc>
                <a:spcPts val="1750"/>
              </a:lnSpc>
              <a:spcBef>
                <a:spcPts val="0"/>
              </a:spcBef>
              <a:buClr>
                <a:srgbClr val="000000"/>
              </a:buClr>
              <a:buSzPts val="1400"/>
            </a:pPr>
            <a:r>
              <a:rPr lang="en-US" sz="900" dirty="0">
                <a:solidFill>
                  <a:srgbClr val="000000"/>
                </a:solidFill>
                <a:ea typeface="Arial"/>
                <a:cs typeface="Arial"/>
                <a:sym typeface="Arial"/>
              </a:rPr>
              <a:t>4. Analytic Widget</a:t>
            </a:r>
          </a:p>
          <a:p>
            <a:pPr marL="287338" lvl="0" indent="-109538">
              <a:lnSpc>
                <a:spcPct val="100000"/>
              </a:lnSpc>
              <a:spcBef>
                <a:spcPts val="0"/>
              </a:spcBef>
              <a:buClr>
                <a:srgbClr val="000000"/>
              </a:buClr>
              <a:buSzPct val="150000"/>
              <a:buFont typeface="Arial" panose="020B0604020202020204" pitchFamily="34" charset="0"/>
              <a:buChar char="•"/>
            </a:pPr>
            <a:r>
              <a:rPr lang="en-US" sz="700" dirty="0">
                <a:solidFill>
                  <a:srgbClr val="000000"/>
                </a:solidFill>
                <a:ea typeface="Arial"/>
                <a:cs typeface="Arial"/>
                <a:sym typeface="Arial"/>
              </a:rPr>
              <a:t>Account information (only available to account owners/admins) </a:t>
            </a:r>
            <a:endParaRPr lang="en-US" sz="1000" dirty="0">
              <a:solidFill>
                <a:srgbClr val="000000"/>
              </a:solidFill>
              <a:ea typeface="Arial"/>
              <a:cs typeface="Arial"/>
              <a:sym typeface="Arial"/>
            </a:endParaRPr>
          </a:p>
          <a:p>
            <a:pPr lvl="0">
              <a:lnSpc>
                <a:spcPts val="1750"/>
              </a:lnSpc>
              <a:spcBef>
                <a:spcPts val="0"/>
              </a:spcBef>
              <a:buClr>
                <a:srgbClr val="000000"/>
              </a:buClr>
              <a:buSzPts val="1400"/>
            </a:pPr>
            <a:r>
              <a:rPr lang="en-US" sz="900" dirty="0">
                <a:solidFill>
                  <a:srgbClr val="000000"/>
                </a:solidFill>
                <a:ea typeface="Arial"/>
                <a:cs typeface="Arial"/>
                <a:sym typeface="Arial"/>
              </a:rPr>
              <a:t>5. Communication Widget</a:t>
            </a:r>
          </a:p>
          <a:p>
            <a:pPr marL="287338" lvl="0" indent="-109538">
              <a:lnSpc>
                <a:spcPct val="100000"/>
              </a:lnSpc>
              <a:spcBef>
                <a:spcPts val="0"/>
              </a:spcBef>
              <a:buClr>
                <a:srgbClr val="000000"/>
              </a:buClr>
              <a:buSzPct val="150000"/>
              <a:buFont typeface="Arial" panose="020B0604020202020204" pitchFamily="34" charset="0"/>
              <a:buChar char="•"/>
            </a:pPr>
            <a:r>
              <a:rPr lang="en-US" sz="700" dirty="0">
                <a:solidFill>
                  <a:srgbClr val="000000"/>
                </a:solidFill>
                <a:ea typeface="Arial"/>
                <a:cs typeface="Arial"/>
                <a:sym typeface="Arial"/>
              </a:rPr>
              <a:t>Displays an editable calendar and user posted messages </a:t>
            </a:r>
            <a:endParaRPr lang="en-US" sz="1000" dirty="0">
              <a:solidFill>
                <a:srgbClr val="000000"/>
              </a:solidFill>
              <a:ea typeface="Arial"/>
              <a:cs typeface="Arial"/>
              <a:sym typeface="Arial"/>
            </a:endParaRPr>
          </a:p>
          <a:p>
            <a:pPr lvl="0">
              <a:lnSpc>
                <a:spcPts val="1750"/>
              </a:lnSpc>
              <a:spcBef>
                <a:spcPts val="0"/>
              </a:spcBef>
              <a:buClr>
                <a:srgbClr val="000000"/>
              </a:buClr>
              <a:buSzPts val="1400"/>
            </a:pPr>
            <a:r>
              <a:rPr lang="en-US" sz="800" dirty="0">
                <a:solidFill>
                  <a:srgbClr val="000000"/>
                </a:solidFill>
                <a:ea typeface="Arial"/>
                <a:cs typeface="Arial"/>
                <a:sym typeface="Arial"/>
              </a:rPr>
              <a:t>6. </a:t>
            </a:r>
            <a:r>
              <a:rPr lang="en-US" sz="900" dirty="0">
                <a:solidFill>
                  <a:srgbClr val="000000"/>
                </a:solidFill>
                <a:ea typeface="Arial"/>
                <a:cs typeface="Arial"/>
                <a:sym typeface="Arial"/>
              </a:rPr>
              <a:t>File Access / Management Widget</a:t>
            </a:r>
          </a:p>
          <a:p>
            <a:pPr marL="287338" lvl="0" indent="-109538">
              <a:lnSpc>
                <a:spcPct val="100000"/>
              </a:lnSpc>
              <a:spcBef>
                <a:spcPts val="0"/>
              </a:spcBef>
              <a:buClr>
                <a:srgbClr val="000000"/>
              </a:buClr>
              <a:buSzPct val="150000"/>
              <a:buFont typeface="Arial" panose="020B0604020202020204" pitchFamily="34" charset="0"/>
              <a:buChar char="•"/>
            </a:pPr>
            <a:r>
              <a:rPr lang="en-US" sz="700" dirty="0">
                <a:solidFill>
                  <a:srgbClr val="000000"/>
                </a:solidFill>
                <a:ea typeface="Arial"/>
                <a:cs typeface="Arial"/>
                <a:sym typeface="Arial"/>
              </a:rPr>
              <a:t>Overview of recent file activity and quick access to commonly used files</a:t>
            </a:r>
          </a:p>
          <a:p>
            <a:pPr marL="287338" lvl="0" indent="-109538">
              <a:lnSpc>
                <a:spcPct val="100000"/>
              </a:lnSpc>
              <a:spcBef>
                <a:spcPts val="0"/>
              </a:spcBef>
              <a:buClr>
                <a:srgbClr val="000000"/>
              </a:buClr>
              <a:buSzPct val="150000"/>
              <a:buFont typeface="Arial" panose="020B0604020202020204" pitchFamily="34" charset="0"/>
              <a:buChar char="•"/>
            </a:pPr>
            <a:r>
              <a:rPr lang="en-US" sz="700" dirty="0">
                <a:solidFill>
                  <a:srgbClr val="000000"/>
                </a:solidFill>
                <a:ea typeface="Arial"/>
                <a:cs typeface="Arial"/>
                <a:sym typeface="Arial"/>
              </a:rPr>
              <a:t>Lists all current workflow tasks</a:t>
            </a:r>
            <a:endParaRPr lang="en-US" sz="1000" dirty="0">
              <a:solidFill>
                <a:srgbClr val="000000"/>
              </a:solidFill>
              <a:ea typeface="Arial"/>
              <a:cs typeface="Arial"/>
              <a:sym typeface="Arial"/>
            </a:endParaRPr>
          </a:p>
          <a:p>
            <a:pPr lvl="0">
              <a:lnSpc>
                <a:spcPts val="1750"/>
              </a:lnSpc>
              <a:spcBef>
                <a:spcPts val="0"/>
              </a:spcBef>
              <a:buClr>
                <a:srgbClr val="000000"/>
              </a:buClr>
              <a:buSzPts val="1400"/>
            </a:pPr>
            <a:endParaRPr lang="en-US" sz="1200" dirty="0">
              <a:solidFill>
                <a:srgbClr val="000000"/>
              </a:solidFill>
              <a:ea typeface="Arial"/>
              <a:cs typeface="Arial"/>
              <a:sym typeface="Arial"/>
            </a:endParaRPr>
          </a:p>
          <a:p>
            <a:pPr lvl="0">
              <a:lnSpc>
                <a:spcPts val="1750"/>
              </a:lnSpc>
              <a:spcBef>
                <a:spcPts val="0"/>
              </a:spcBef>
              <a:buClr>
                <a:srgbClr val="000000"/>
              </a:buClr>
              <a:buSzPts val="1400"/>
            </a:pPr>
            <a:endParaRPr lang="en-US" sz="1200" dirty="0">
              <a:solidFill>
                <a:srgbClr val="000000"/>
              </a:solidFill>
              <a:ea typeface="Arial"/>
              <a:cs typeface="Arial"/>
              <a:sym typeface="Arial"/>
            </a:endParaRPr>
          </a:p>
        </p:txBody>
      </p:sp>
      <p:sp>
        <p:nvSpPr>
          <p:cNvPr id="19" name="Rectangle 18">
            <a:extLst>
              <a:ext uri="{FF2B5EF4-FFF2-40B4-BE49-F238E27FC236}">
                <a16:creationId xmlns:a16="http://schemas.microsoft.com/office/drawing/2014/main" id="{AE818232-9D95-4B7D-9BBD-4B6EB4BCCEDA}"/>
              </a:ext>
            </a:extLst>
          </p:cNvPr>
          <p:cNvSpPr/>
          <p:nvPr/>
        </p:nvSpPr>
        <p:spPr>
          <a:xfrm>
            <a:off x="5043886" y="1722214"/>
            <a:ext cx="1822775" cy="23000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0F6CEDC-94C7-470F-ACAD-1F4EBD313E26}"/>
              </a:ext>
            </a:extLst>
          </p:cNvPr>
          <p:cNvSpPr/>
          <p:nvPr/>
        </p:nvSpPr>
        <p:spPr>
          <a:xfrm>
            <a:off x="5043886" y="2189418"/>
            <a:ext cx="1805290" cy="2923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4567521-7AC0-4015-AEF7-F1ACA1A92E93}"/>
              </a:ext>
            </a:extLst>
          </p:cNvPr>
          <p:cNvSpPr/>
          <p:nvPr/>
        </p:nvSpPr>
        <p:spPr>
          <a:xfrm>
            <a:off x="5043886" y="2517585"/>
            <a:ext cx="1805290" cy="700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0E07C57F-2F34-4DDA-95AD-F969E6752C28}"/>
              </a:ext>
            </a:extLst>
          </p:cNvPr>
          <p:cNvSpPr/>
          <p:nvPr/>
        </p:nvSpPr>
        <p:spPr>
          <a:xfrm>
            <a:off x="6749572" y="1735249"/>
            <a:ext cx="180000" cy="18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2</a:t>
            </a:r>
            <a:endParaRPr lang="en-US" sz="900" b="1" dirty="0"/>
          </a:p>
        </p:txBody>
      </p:sp>
      <p:sp>
        <p:nvSpPr>
          <p:cNvPr id="25" name="Oval 24">
            <a:extLst>
              <a:ext uri="{FF2B5EF4-FFF2-40B4-BE49-F238E27FC236}">
                <a16:creationId xmlns:a16="http://schemas.microsoft.com/office/drawing/2014/main" id="{3EF52A81-7726-479A-9BBE-6CE6CD3959C2}"/>
              </a:ext>
            </a:extLst>
          </p:cNvPr>
          <p:cNvSpPr/>
          <p:nvPr/>
        </p:nvSpPr>
        <p:spPr>
          <a:xfrm>
            <a:off x="6751244" y="2245571"/>
            <a:ext cx="180000" cy="18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3</a:t>
            </a:r>
            <a:endParaRPr lang="en-US" sz="900" b="1" dirty="0"/>
          </a:p>
        </p:txBody>
      </p:sp>
      <p:sp>
        <p:nvSpPr>
          <p:cNvPr id="26" name="Oval 25">
            <a:extLst>
              <a:ext uri="{FF2B5EF4-FFF2-40B4-BE49-F238E27FC236}">
                <a16:creationId xmlns:a16="http://schemas.microsoft.com/office/drawing/2014/main" id="{1E483E2B-36D4-4AC0-BFCC-C71FD84FE340}"/>
              </a:ext>
            </a:extLst>
          </p:cNvPr>
          <p:cNvSpPr/>
          <p:nvPr/>
        </p:nvSpPr>
        <p:spPr>
          <a:xfrm>
            <a:off x="6754469" y="2774083"/>
            <a:ext cx="180000" cy="18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4</a:t>
            </a:r>
            <a:endParaRPr lang="en-US" sz="900" b="1" dirty="0"/>
          </a:p>
        </p:txBody>
      </p:sp>
      <p:sp>
        <p:nvSpPr>
          <p:cNvPr id="23" name="Rectangle 22">
            <a:extLst>
              <a:ext uri="{FF2B5EF4-FFF2-40B4-BE49-F238E27FC236}">
                <a16:creationId xmlns:a16="http://schemas.microsoft.com/office/drawing/2014/main" id="{AFEBA2D1-AFE8-432F-8D00-FDFDAE8E910A}"/>
              </a:ext>
            </a:extLst>
          </p:cNvPr>
          <p:cNvSpPr/>
          <p:nvPr/>
        </p:nvSpPr>
        <p:spPr>
          <a:xfrm>
            <a:off x="5043886" y="3254327"/>
            <a:ext cx="1805290" cy="9362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0F2927C7-764D-4155-85D3-594EF71F5A30}"/>
              </a:ext>
            </a:extLst>
          </p:cNvPr>
          <p:cNvSpPr/>
          <p:nvPr/>
        </p:nvSpPr>
        <p:spPr>
          <a:xfrm>
            <a:off x="6754469" y="3614530"/>
            <a:ext cx="180000" cy="18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5</a:t>
            </a:r>
            <a:endParaRPr lang="en-US" sz="900" b="1" dirty="0"/>
          </a:p>
        </p:txBody>
      </p:sp>
      <p:sp>
        <p:nvSpPr>
          <p:cNvPr id="41" name="Rectangle 40">
            <a:extLst>
              <a:ext uri="{FF2B5EF4-FFF2-40B4-BE49-F238E27FC236}">
                <a16:creationId xmlns:a16="http://schemas.microsoft.com/office/drawing/2014/main" id="{AF94E781-1462-4B50-A507-6729C02677CE}"/>
              </a:ext>
            </a:extLst>
          </p:cNvPr>
          <p:cNvSpPr/>
          <p:nvPr/>
        </p:nvSpPr>
        <p:spPr>
          <a:xfrm>
            <a:off x="7096418" y="1387607"/>
            <a:ext cx="1779211" cy="27357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AC24B8BE-1F9A-465A-A72B-EC50C00C0E04}"/>
              </a:ext>
            </a:extLst>
          </p:cNvPr>
          <p:cNvSpPr/>
          <p:nvPr/>
        </p:nvSpPr>
        <p:spPr>
          <a:xfrm>
            <a:off x="8792814" y="2491716"/>
            <a:ext cx="180000" cy="18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6</a:t>
            </a:r>
            <a:endParaRPr lang="en-US" sz="900" b="1" dirty="0"/>
          </a:p>
        </p:txBody>
      </p:sp>
      <p:sp>
        <p:nvSpPr>
          <p:cNvPr id="3" name="TextBox 2">
            <a:extLst>
              <a:ext uri="{FF2B5EF4-FFF2-40B4-BE49-F238E27FC236}">
                <a16:creationId xmlns:a16="http://schemas.microsoft.com/office/drawing/2014/main" id="{35744091-E333-4CE2-B420-1589FB2ACC98}"/>
              </a:ext>
            </a:extLst>
          </p:cNvPr>
          <p:cNvSpPr txBox="1"/>
          <p:nvPr/>
        </p:nvSpPr>
        <p:spPr>
          <a:xfrm>
            <a:off x="4699861" y="4226453"/>
            <a:ext cx="1799173" cy="246221"/>
          </a:xfrm>
          <a:prstGeom prst="rect">
            <a:avLst/>
          </a:prstGeom>
          <a:noFill/>
        </p:spPr>
        <p:txBody>
          <a:bodyPr wrap="square" rtlCol="0">
            <a:spAutoFit/>
          </a:bodyPr>
          <a:lstStyle/>
          <a:p>
            <a:pPr algn="ctr"/>
            <a:r>
              <a:rPr lang="en-GB" sz="1000" dirty="0"/>
              <a:t>See how widgets work </a:t>
            </a:r>
            <a:r>
              <a:rPr lang="en-GB" sz="1000" dirty="0">
                <a:hlinkClick r:id="rId6"/>
              </a:rPr>
              <a:t>here</a:t>
            </a:r>
            <a:endParaRPr lang="en-US" sz="1000" dirty="0"/>
          </a:p>
        </p:txBody>
      </p:sp>
      <p:sp>
        <p:nvSpPr>
          <p:cNvPr id="15" name="Rectangle 14">
            <a:extLst>
              <a:ext uri="{FF2B5EF4-FFF2-40B4-BE49-F238E27FC236}">
                <a16:creationId xmlns:a16="http://schemas.microsoft.com/office/drawing/2014/main" id="{BEABC3C4-7D64-4080-A099-281D816E4D76}"/>
              </a:ext>
            </a:extLst>
          </p:cNvPr>
          <p:cNvSpPr/>
          <p:nvPr/>
        </p:nvSpPr>
        <p:spPr>
          <a:xfrm>
            <a:off x="4294559" y="1412345"/>
            <a:ext cx="715009" cy="27782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FF2CE03-464C-437E-831B-6722285D8F70}"/>
              </a:ext>
            </a:extLst>
          </p:cNvPr>
          <p:cNvSpPr/>
          <p:nvPr/>
        </p:nvSpPr>
        <p:spPr>
          <a:xfrm>
            <a:off x="4200520" y="2450116"/>
            <a:ext cx="180000" cy="18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1</a:t>
            </a:r>
            <a:endParaRPr lang="en-US" sz="900" b="1" dirty="0"/>
          </a:p>
        </p:txBody>
      </p:sp>
    </p:spTree>
    <p:extLst>
      <p:ext uri="{BB962C8B-B14F-4D97-AF65-F5344CB8AC3E}">
        <p14:creationId xmlns:p14="http://schemas.microsoft.com/office/powerpoint/2010/main" val="19151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2">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2">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xEl>
                                              <p:pRg st="11" end="1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
                                            <p:txEl>
                                              <p:pRg st="12" end="1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2">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2">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2">
                                            <p:txEl>
                                              <p:pRg st="15" end="1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2">
                                            <p:txEl>
                                              <p:pRg st="16" end="16"/>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P spid="23" grpId="0" animBg="1"/>
      <p:bldP spid="27" grpId="0" animBg="1"/>
      <p:bldP spid="41" grpId="0" animBg="1"/>
      <p:bldP spid="42" grpId="0" animBg="1"/>
      <p:bldP spid="15" grpId="0" animBg="1"/>
      <p:bldP spid="17" grpId="0" animBg="1"/>
    </p:bldLst>
  </p:timing>
</p:sld>
</file>

<file path=ppt/theme/theme1.xml><?xml version="1.0" encoding="utf-8"?>
<a:theme xmlns:a="http://schemas.openxmlformats.org/drawingml/2006/main" name="Xerox_16x9_Blue">
  <a:themeElements>
    <a:clrScheme name="Xerox 2020 - Black_Red40">
      <a:dk1>
        <a:srgbClr val="000000"/>
      </a:dk1>
      <a:lt1>
        <a:srgbClr val="FFFFFF"/>
      </a:lt1>
      <a:dk2>
        <a:srgbClr val="000000"/>
      </a:dk2>
      <a:lt2>
        <a:srgbClr val="D92231"/>
      </a:lt2>
      <a:accent1>
        <a:srgbClr val="2895D5"/>
      </a:accent1>
      <a:accent2>
        <a:srgbClr val="6DAF3C"/>
      </a:accent2>
      <a:accent3>
        <a:srgbClr val="E57500"/>
      </a:accent3>
      <a:accent4>
        <a:srgbClr val="9B2483"/>
      </a:accent4>
      <a:accent5>
        <a:srgbClr val="FC9F12"/>
      </a:accent5>
      <a:accent6>
        <a:srgbClr val="737373"/>
      </a:accent6>
      <a:hlink>
        <a:srgbClr val="E2393F"/>
      </a:hlink>
      <a:folHlink>
        <a:srgbClr val="E2393F"/>
      </a:folHlink>
    </a:clrScheme>
    <a:fontScheme name="Xerox Template">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16-9_Advanced_RedBlack_08-2020" id="{0C849A6A-0658-402D-82B8-D75535C44BBB}" vid="{E1E84E00-683F-4375-9FC4-DE8D7BF465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82E554F0C69040BC8AB6B24C66AC2C" ma:contentTypeVersion="13" ma:contentTypeDescription="Create a new document." ma:contentTypeScope="" ma:versionID="8a977da4585d382a9416327c0c9271c7">
  <xsd:schema xmlns:xsd="http://www.w3.org/2001/XMLSchema" xmlns:xs="http://www.w3.org/2001/XMLSchema" xmlns:p="http://schemas.microsoft.com/office/2006/metadata/properties" xmlns:ns2="28ad20e7-51f3-4d00-9be7-542de8a10ac5" xmlns:ns3="6d88d3d3-ab5c-4e64-9aa7-d70e4295ebdf" targetNamespace="http://schemas.microsoft.com/office/2006/metadata/properties" ma:root="true" ma:fieldsID="e732b004fc053f34cb513091771e0299" ns2:_="" ns3:_="">
    <xsd:import namespace="28ad20e7-51f3-4d00-9be7-542de8a10ac5"/>
    <xsd:import namespace="6d88d3d3-ab5c-4e64-9aa7-d70e4295ebd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ad20e7-51f3-4d00-9be7-542de8a10ac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88d3d3-ab5c-4e64-9aa7-d70e4295ebd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7E6CCE-42D5-45F5-BC8B-5AC36AA141B1}">
  <ds:schemaRefs>
    <ds:schemaRef ds:uri="http://schemas.microsoft.com/sharepoint/v3/contenttype/forms"/>
  </ds:schemaRefs>
</ds:datastoreItem>
</file>

<file path=customXml/itemProps2.xml><?xml version="1.0" encoding="utf-8"?>
<ds:datastoreItem xmlns:ds="http://schemas.openxmlformats.org/officeDocument/2006/customXml" ds:itemID="{16CBD5E9-1187-49C8-A4E1-9510E7B9FD0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B1D06DA-9022-4917-A48D-8C2DC81FD6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ad20e7-51f3-4d00-9be7-542de8a10ac5"/>
    <ds:schemaRef ds:uri="6d88d3d3-ab5c-4e64-9aa7-d70e4295eb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TotalTime>
  <Words>5779</Words>
  <Application>Microsoft Office PowerPoint</Application>
  <PresentationFormat>On-screen Show (16:9)</PresentationFormat>
  <Paragraphs>529</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Wingdings</vt:lpstr>
      <vt:lpstr>Xerox_16x9_Blue</vt:lpstr>
      <vt:lpstr>DocuShare® Go Content Management Platform Data and documents that organize themselves. </vt:lpstr>
      <vt:lpstr>Planning for the Future Now</vt:lpstr>
      <vt:lpstr>DocuShare Go Laying the foundation for future business growth.</vt:lpstr>
      <vt:lpstr>Cloud Hosted Secure and accessible anywhere, anytime.</vt:lpstr>
      <vt:lpstr>Account Creation Simple, quick and no need for IT assistance.</vt:lpstr>
      <vt:lpstr>Account Creation Purchase what you need, when you need it.</vt:lpstr>
      <vt:lpstr>PowerPoint Presentation</vt:lpstr>
      <vt:lpstr>PowerPoint Presentation</vt:lpstr>
      <vt:lpstr>Home Page/Dashboard Offers complete visibility over account activities.</vt:lpstr>
      <vt:lpstr>Files and Folders Upload, search, preview, edit, and share.</vt:lpstr>
      <vt:lpstr>PowerPoint Presentation</vt:lpstr>
      <vt:lpstr>Files and Folders Upload, search, preview, edit, and share.</vt:lpstr>
      <vt:lpstr>Files and Folders Upload, search, preview, edit, and share.</vt:lpstr>
      <vt:lpstr>Collaboration Real-time and concurrent.</vt:lpstr>
      <vt:lpstr>Files and Folders Upload, search, preview, edit, and share.</vt:lpstr>
      <vt:lpstr>PowerPoint Presentation</vt:lpstr>
      <vt:lpstr>Files and Folders Print files without downloading.</vt:lpstr>
      <vt:lpstr>Document Types Add / customize key document terms.</vt:lpstr>
      <vt:lpstr>Document Types Add / customize key document terms.</vt:lpstr>
      <vt:lpstr>Approval Workflow Creation Streamline and automate everyday process tasks.</vt:lpstr>
      <vt:lpstr>File and Folder History Maintain an audit log of all actions.</vt:lpstr>
      <vt:lpstr>File Retention Policy Manage the document lifecycle.</vt:lpstr>
      <vt:lpstr>Xerox® Connect App Get more out of your printer.</vt:lpstr>
      <vt:lpstr>Xerox Workflow Central Convert files into more usable, and actionable, formats. </vt:lpstr>
      <vt:lpstr>PowerPoint Presentation</vt:lpstr>
      <vt:lpstr>Xerox DocuShare Go  Content Management Platform  Q&amp;A</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Xerox® DocuShare® Go Content Management Platform Data and documents that organize themselves.</dc:title>
  <dc:subject/>
  <dc:creator>Jim Nunes</dc:creator>
  <cp:keywords/>
  <dc:description/>
  <cp:lastModifiedBy>Leonard Espree</cp:lastModifiedBy>
  <cp:revision>331</cp:revision>
  <cp:lastPrinted>2016-12-06T20:47:15Z</cp:lastPrinted>
  <dcterms:created xsi:type="dcterms:W3CDTF">2021-04-01T12:43:36Z</dcterms:created>
  <dcterms:modified xsi:type="dcterms:W3CDTF">2022-09-01T13:56:43Z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0x0101006A82E554F0C69040BC8AB6B24C66AC2C</vt:lpwstr>
  </property>
</Properties>
</file>